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2" r:id="rId3"/>
    <p:sldId id="258" r:id="rId4"/>
    <p:sldId id="273" r:id="rId5"/>
    <p:sldId id="274" r:id="rId6"/>
    <p:sldId id="269" r:id="rId7"/>
    <p:sldId id="281" r:id="rId8"/>
    <p:sldId id="282" r:id="rId9"/>
    <p:sldId id="284" r:id="rId10"/>
    <p:sldId id="290" r:id="rId11"/>
    <p:sldId id="29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589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AFE2E-F7C9-4F5C-84B5-22228790EAA6}" type="datetimeFigureOut">
              <a:rPr lang="en-GB" smtClean="0"/>
              <a:t>29/05/2014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ABCFC-F92D-4257-BE6B-436C290B39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018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Criteria</a:t>
            </a:r>
            <a:r>
              <a:rPr lang="en-GB" baseline="0" dirty="0" smtClean="0"/>
              <a:t> for Classification of a Medical Device is described in Medical Device Directive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ABCFC-F92D-4257-BE6B-436C290B39B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90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Criteria</a:t>
            </a:r>
            <a:r>
              <a:rPr lang="en-GB" baseline="0" dirty="0" smtClean="0"/>
              <a:t> for Classification of a Medical Device is described in Medical Device Directive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ABCFC-F92D-4257-BE6B-436C290B39B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90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Criteria</a:t>
            </a:r>
            <a:r>
              <a:rPr lang="en-GB" baseline="0" dirty="0" smtClean="0"/>
              <a:t> for Classification of a Medical Device is described in Medical Device Directive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ABCFC-F92D-4257-BE6B-436C290B39B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90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Criteria</a:t>
            </a:r>
            <a:r>
              <a:rPr lang="en-GB" baseline="0" dirty="0" smtClean="0"/>
              <a:t> for Classification of a Medical Device is described in Medical Device Directive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ABCFC-F92D-4257-BE6B-436C290B39B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90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Criteria</a:t>
            </a:r>
            <a:r>
              <a:rPr lang="en-GB" baseline="0" dirty="0" smtClean="0"/>
              <a:t> for Classification of a Medical Device is described in Medical Device Directive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ABCFC-F92D-4257-BE6B-436C290B39B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90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Criteria</a:t>
            </a:r>
            <a:r>
              <a:rPr lang="en-GB" baseline="0" dirty="0" smtClean="0"/>
              <a:t> for Classification of a Medical Device is described in Medical Device Directive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ABCFC-F92D-4257-BE6B-436C290B39B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90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medicaldevicesclinical.wordpress.com/2014/01/14/european-medical-device-regulation-five-key-drivers-of-the-premarket-clinical-evidence-base/" TargetMode="External"/><Relationship Id="rId5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png"/><Relationship Id="rId7" Type="http://schemas.openxmlformats.org/officeDocument/2006/relationships/hyperlink" Target="http://www.marsdd.com/articles/clinical-trials-sponsors-and-sponsor-investigator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banner_bkg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952500" y="2352764"/>
            <a:ext cx="7429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CONSIDERATIONS FOR SURGICAL MEDICAL DEVICE TRIALS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4" name="AutoShape 6" descr="data:image/jpeg;base64,/9j/4AAQSkZJRgABAQAAAQABAAD/2wCEAAkGBxQTEhQUExQWFRUXGBgYGBgYGRgYHRgbHBgWGBYXFxwdHCggGBwlHBcWITEhJykrLi4uFyAzODQsNygtLisBCgoKDg0OGhAQGywkHyYvLC0sLCwsLCwsLCwsLCwsLCwsLC0sLCwsLCwsLCwsLCwsLCwsLCwsLCwsLCwsLCwsLP/AABEIAIsAtQMBIgACEQEDEQH/xAAbAAABBQEBAAAAAAAAAAAAAAAEAAIDBQYHAf/EAD8QAAIBAgQDBQcCBQIEBwAAAAECEQADBBIhMQVBUQYTImFxMoGRobHB8FLRByMzQmIU4RWisvEWJFNjcoKS/8QAGgEAAgMBAQAAAAAAAAAAAAAAAgMBBAUABv/EACgRAAICAgIBAgUFAAAAAAAAAAABAhEDIRIxBEFRBRQiMmFxgZGhwf/aAAwDAQACEQMRAD8A6IxqC4fOlmmh7tYkpGwog916iDV7daoQartjEOJmvFNMn8mnqZqDhE143596dHKmkda6jhr0lp5SoyINccSq1TW0JIA1nl1ocGrfgi6M565R5aAsfmPnTcUOcqFZZcI2GYLh6gS3ibpyHl507FJczWu6NtVz/wA0FM0pB0SIhiRGvWn2xK5iYSQsnck8l+NF4ZOoyjkPznWxjSh0jMlJy7K7F8It3JgZG5Mo+oGjVmrttrblHEMvwPQjyrW8Uwy3psM1xdA7FPDmSYKZ40DbGIMc6re0mFGW26j2Tk0/SQYHuI+dV/L8ePDmu/8AB/i53y4voqrRohTQls60QlZsS+yQmrzguLgiqI0Tg7sGrGGfGQnJHkjcqa9oDhmIkRR9bCdqzMap0KlSpVJBhbWwmorzRRDChLprAkbaBLtzSh3en3TrQ5NIbDod3lE2daq796BrVhw25KzFEjnHQVl6aUmqcUx1AqaARBtUZFSXBUTVAVDS1aDgrg4dY/VcB9c37ZazjGrXs7ifEbP6zmXyYDWekgfLzp/iz45NiPJhePRd2R4bYEkzMbidQaPeJ8Q5aVDaHdgqD7z130E7U1Z5sDr02rXMsntNpHr9aquOmbUdWX5SasGb8/eqPjGIzNA2X5nmfoPjSvInWN2NwRuaK1RU1sVEBUk1lJGkyWkulNQ1IVpiQLLbhWJiK09tpE1hLDwa1vCsRmWK0vHnaopZ4VssKVKlVoqmHuUNfFFOKFu1gTNuIBdWgrx9KOvChbi86rMcij4viQiE9AT8Krf4XY93N3MxMtIDGdxqAeVXeMw4YEHnINTfw+4EtjvJAaWJHp0qxjlHg4vt0RNO0/Q1RTTaKhej7zDlQF65XSSQmOwW6aguGpXbWh7pkUpjUhhM1blO6t5B7dwS5/Sp2QHz3NVuATNdRerCfjRGMvkuzdSTRx+mPICat8QzD8bdIDDOOsww98EH30Z/x1SP6bT0lfr/ALVmw81IrUyHk5IqrFS8eDd0W97izOCIyjyMk+poJjNDhqkDedRLJKX3ErGo9D5p4NRipFqESSKKmWolNPmmxAYjyq44HiYMVT0Rg3hhT8MqkLyRtG2DClWK4j34dmwt4W8zTcVlDDNlQ5lnaZ1HlSrXUG1ZkvIk6E5oS/RLGgr7b152R6GKBrq0PdNE3DUE0hoYiAJVpgEgaafv6UImlS27oqFpnPaLO5c6UDebWo3fXeo7rxRuVgpDHNQFa9zzrULUIdBPDbwW6hPJl+E61JxBSGccwSPmftFVznpR+Pui5bW6NyMr+TAb+8RTIq4NfuLkvqTBbZiplagsLekgb1af6Oc2RwzIJZACDp7RU/3R0qFFvomckuwc3IipBcoTvaibFgb6VCTBZaJcqe29VeHxQPSj7JnajQLCw1Pio1FSAU1Cxs0rmICDMfQDqToAPM0PxDGpZUu7BR9fIdTWR4r2giSQc5BCLP8ASUwC7f8AuMCQP0g/G34uGWSWuiv5OZY4/k33CuLrkIJDPmJeNQGOuUHmAIE+VeVzDgPFmVW8ztExGkb0q3V42jCeaVnT7tC3mOtK5eqJrvlXknI9ZEiczUJNTA1A7UtjEJ/+9LNNRO5FNz+dCyaCA5/akzVGr1493pXIijxjUbt8KY71C9yiJoczV5hMaFLK/wDTcZW8ujjzBg/Gh7jUFiblHHshq1QXgz3WLRG/WsHkQdVP0ojhfFB/qLfiC/zBrvAnXn6j0qifFFwoP9S2QbZ6gGe7P2+FbzspwWyF7/K9zMCwgHdjJIYbETEb6VbxYlJ/2U8+bgt99Ge7ZYLEWrzphrNy6pAdCgDaMJjTXQzrGgE86wN7h11wTevZbms2oIKdCzHQcj5A13m9cFxGCg2x/cXgaDSM5M+fs+h51ie03CjcIZZZwujKpEzIM88sQR5Cr8ccYfajLnnlLTZhcNhFtXLRs3LlssQCS/eT5gAKDpO46b11bh/CxdKkXT3Y3ICzMbH9P/5O/Kshw/sJccy+bXmf5fvlpb08NdD4NgLVmc9xmZhqJOU6AGBuetdLFzd0DHM0qTLv/h6GzlQAbQW302M/m9c84r2lW3mFsBiujMTlRDMeJuevIV0XB37bBraQIG3OORj1Hyrgfay69vE3bbMTldsoiInxchrIbej+Wjkkr9DvmZQWvUXFuJs7FmOZuTHQDytr/b66mqZRnJ9/z5/GkgnSfT70x7uWPvOvu9PrWlihGCpFSUpSew9HygbmfTfnXleYJGYSYHSTyr2rakqEOr2X1jtR/mpG4DSp5bkZgN+cVaWe0CnzGklCLg575SSNucVzlcLIBkqZkSOe/PmYpmOtMp3MjXXQg7TrWJk+G45LSo1oefki9u/1OqYbjNt/ZcH0IqY4keVclxXELjZc/iAbTrOvr1mKe3GHU6XWX2eUjT2uZqlP4a10y5D4gvVHUzeHlUfezpXPbPaK9yuI0fqB2jqI1qb/AMSYkxltC55pnI+IHnVZ+DkTLK83F6nQEvQK8zisbY4xiYJZbCRya6Mxj/FST8eleDtI3NrIPqT9xUfI5fZfyT87h9zYG5Q1y7pWQv8AaVtIZdjrl9f8j0HxoF+Pud7kbbD48vvTI+Bk/AL8/Evc2zXqr8ZiVG7AepFY+9xdj/c3z8xzb7UHex5JBjpz939oB+dPh4DXbES89PpGhxOOBPhk+agn5itt2A4m+WClwAnKSpuCJiGIUx1E+Vc14bxBijLsodSwHMEMsTM7xzFH8G45esXRcRoIA2zQQGBKnMSToTtVlYFHoqZMzyLdHasFhkS43tOZJBfOcpjlnJ+VT28cALniysxX4lVzeuxojFcSW5hrd5QJdQQRymB+etYl+NMMd/pssqUzZwr5laM3jYmCpE6gCCI11p0MZTkw1OP38Szph7SKLdzurt265hWK5lIAElYjeKosRx2wlvPjcdcJLXFNnCjKpyOyaOssQcsg5xvVD20tEHHW9YPc4oKOYDC1d9TN1fclYbHjuc2HzAhXBJAglsoGs8geUdaltkximdw7A22w2JAZCovd6A5H9QI4a1cJOrylxfFrOWs5/F3Ci3jc0aOgPvGn3qx7P8SD8N4ffnXDXEttv7OY4f8A6Xst7qsv4x8PFyzYvTEGCfUR9QK7HLYMutnJrbk+v5p5zU2Gw0mbmi/MxUuFcKDkWTtJ5HYH4VLg8OWYl2GxJLGAuntHoB6fGrtpdim76FYukiBIAOgilTcRxMIxFs6fqIEt5wdh0HxpUXKXuDx/BSoLgME6AiJ12mB+da9u47XmDEGdfr+a1NYbSJ5xBHx+ED405HBkuJ320OsA70KWtMbe9oDOJJifX6Uy7cUhdBpM8pmP2qbELbB0nyB+Xuoe/aG88vz6UuaYcWiTCMovWiF2uJodQYdTBB5VqePcTuG5fDswCXrgCBtB4ogLsAMoEAdd6yOGJDo36WU/BgftWjxF1TxJgxGVsZJjQQ1wwW1PLKaVpbolrY7C9n7t0FmPdqdgVLH1ImB6b6VT8Z4ZdsMoYhlYFldZho9r0YaSPMda7Dj+AsL0tcW3bCjKzMFC+1m57nQzzEDlWT7S4xLITMGIa8zW1yiWUKwJKspgHMnLceRqos+RsNJHOipO5+35tTVXl+davcdxvO0rbVRAAXKAo84GpbXfT0qrKgnMYXX2VECNdutPhKTe0FJJLTBnpobyqRwNt6aDFMBCeGnW4P8ADNr/AIOrfSalsglgoj2o95IHuqLCPNwAf3K6a/5Iy/cV6QeREzp7xp586F9HI712LYDhuW+cot5hLdAxH1XSOgoVcTbZFuK0W29kv4ZEnKddNdx5Gah7JcUsXuHXLT3EViuaGMMAQD7J1PTSq7jiNibCNhmDLPhyyOYQ89CqggqeTGhxSvTF5EB9r8IDew7HRXFzD3DuAt1TbBPWGcEegoXhXY+x3jJiGbEMgDHPKDN3lwNBGrrAWZbc0V2iwlwcOP8A6loo/IgQ+w00ChgQOQUU24O/UXJRVfu7gZgXbZGAAJCoCygHfQnnQ5tActaDeIqiobNgZEYlQlkKFzMnOFMkFWMA7jWtFxz/AM3wbMBrkR45jYx66GsVgMe+e2LykuSwDsxUDLmKBbe0yN9N/juOwjB8Nfw51ytcWPJj3if8rge6gxs6PscjtKltSLjag+ysGfLNBCjbqdTERQuMxrMAoAVRsqiFHxksfM61HjLZW46HTI7L8CQPTQfOmKRyrQiiGephvOlS31pUegbZHYx2mq2m1nxLlI0IMMrCP9q9u4lculqORKPnB1mII8O3Umg7aKV+xmorSHWDSRxI922ZkZddIzLHukj0qK4yGfF9+Q20GtSsxI1APy9ajYCJiOX36fKgcfYOxWrMgwQdJ105e+rLL311GIL5gA20Z18J15SApHOqk2dARv06VadnbZuM1sasSrIInUHXnoImTyiojb0yJUtmxtdsMfZQWWey4VRBuW87rpoJDLJ9QayHFca113uXH7y5tO0Af2qB7K6nQdaP43he7unvb9ktzW23eRvoQsgRuR51n2ugEwCR1bT46evOuqKdpERtrY4vKxGo8vz8Ary5JXYg/wC//amDFN5Qegn61Gbunr9hUcgqJLlvWfyY61EQOteMD9PpXjD6/tUdkj0YKwYE6EH4Gp7mjeX7H19KFYT76LxKAHTb1E6qOQ1rjjS9isVluWwdpa2fQzFaXgeBCm7aLEC5fvZgDlzMltclueWYS8c8kVguDX8twgbiHHuj963hBOOtAANZxKFrikSCVtllYdGDKIIro6FS7IeDqXtradg19zlYqMua29t+8QgKARbIAza+KNdYqs4QAbSqyXnuJmSENyPCSVD6hFBUqBO+9b23ZS3LARtLasTroJMk68qy2P7OZHe5395bV26s20AQrnMSzGToYG1dkjyQN2VmLtLauMzuLH8xLgLZSWBCl001kEfKtL/CLiTC7dD5yGiHKtDeJwPEdzlK6eXlTbXZ/D4bxJbtkkxmdWuPPmxbXUdKtsNi3LlcqlVjxKxgNmWEAI3iZg6R7qFY69Tr9jD/AMRMF3PELygRmIce/Q1moH4Z91dF/jJhvFh8QP7lymOsSPoa50NRzjn+9WMb0QOzmlTRcA5A15TgSO5lB5c9ev5NQW3jnyH3r3EGBp0qKxS2xqQ83uX50+9QsfQU5zsPzeko+31FA2EiEV6ijUbyDGux08tdJr1hqa9wv9RfP7g0thBGMSMmVY8MeurCQB6DWhbp01qx4uPDaPMl59xEfU/Gq68dBRSIiMtCaeqenP7V7bGg99NuDb/7f9NAGOkTuaTGa8SnJ+30qUQRE0ddDMFMH2U30mVOomhlGp9KbE766VzRyC8M2W6h0AmDqOYK/f5Vv8FiwEwt4692z2zqB7SMq67AElRPnXN8No8jkdPpW1x1sCzdUCF3jlzqOgMhtQ7mGdbi3N/YzKsjQJlJ1/yMk67CveLAXLFwEhZAg3P5fiEMs5ojxAVy/srxW+cTaw5vXO6Z8pUOw0gmAQZHuNbrtee5TLb0CQFnxHnuzST6k10pUDw2W9q+LpyqzEQM2UESemY8v/iNetGNirFlf5jqqr/aD9SNvgK5M/Frww5YXXksAddI9NqojiHfVmJ9T9BQxbkc4q9HRP4g9rrWKtpaTxQRqBAUDXTzJA19axHfaR9ucUOop19yCANBIp8dHcaJbaNHIfClW2scGsC2p7sEktJJLbRG5pVNi3M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8" descr="data:image/jpeg;base64,/9j/4AAQSkZJRgABAQAAAQABAAD/2wCEAAkGBhQSERUUExQVFRQUGBgYGBUXFxUYGBgXFxgVGBcYGBYYHCYeFxokGhgVHy8gJCcpLCwsFx4xNTAqNSYrLCkBCQoKDgwOGg8PGiwkHCQsLCwsKSwwLCwsLCwsLywsLCksLC8sLCwsLCwsLCwsKSwsLCwsKSwsLCwsLCwsLCwpLP/AABEIAP4AxgMBIgACEQEDEQH/xAAcAAACAgMBAQAAAAAAAAAAAAADBAACBQYHAQj/xABBEAABAwIEAwQIBAQFAwUAAAABAAIRAyEEEjFBBVFhBiJxgQcTMpGhscHwI0JS0RRi4fEVQ3KCohYkMxc0U2PC/8QAGQEAAgMBAAAAAAAAAAAAAAAAAAECAwQF/8QAKBEAAgIBBAIBBAIDAAAAAAAAAAECEQMEEiExQVEiEzJhcaGxFIHx/9oADAMBAAIRAxEAPwDMOahOanH00Goxck6om6mhuYmi1ULEAK+rVxTRgxXFNMAApq7GopYvQxMRGMRQxetarwgQB7UNzUwQhPQAMhCcEdwQnhAC9QJaomnhKvCEM6R6N8TOGc3djz7nAH5ytsXN/RzxHLXdTJtUbb/U2SPhmXSF0MbuKOflVSZFFFFYVkUUUQBFFFEARRRRAHMixBe1HcquauQdUWc1DyI7mqppoAEWr1oRC1eZUxFIVmi69AV2NTAsGqKy8LUADcgliayIZagAD2oT0w9qCQgBZwS703UCWegZMBijSqMe3VhBHkuzYDGNq021G6OE/uPI2XEyt49HnG7mg42PeZ4/mHmL+RWrDPwZs8OLN8UUUWsxkUUUQBFFFEARRRRAHNi1UIR4XjmLkHUFixeQjPaqFqBgnNVciNCZp4UD2teSnGDl0RlKjHhqtEarKZY0t4D7J+sLw0pF/j9/FXfQ/JX9UxwKs0Jurgd2+770S7WqmUHF8likpdEIQHhMkITgojAOCAU05qEWJgKPCWe1OVAlnBBIVeFfBYo03tc0wWkEHqLrx4QSpRdCkrR2vhPERXosqN/MLjkdx704uf8Ao64xD3UXGz7t/wBQ1HmPkugLoxluVnNnHa6IooopECKKKIAiiiiAOekKpViquXIOoDKo4qxchPKQxjCt/N7vqfvRM0qRPz5LHYvHGkxkUqlSdfV5SRvJBI5/dk6OKtp0zUfLWgAnMDLQYJBAkyJ966WLG1Ffkxznyx9rIB7pnncjflfzUr4kMF2mOYAsrYDiAfTa+mTle0FsiDB0tsh4qo421VjVcFadnmZpuP6+Hj/VJ4mjHeHn57rxsh0Rb7+qM+pII5j6Kqcdyoti6YmQhkIjTZeELAagD2oTwmSEJ4SGJVAgVgm3gBKVxdMYtUal3ph5Sz3JjD8OxhpVGvbq0gjyXa8JiRUY17dHAOHgRK4UCup+j/H+swuU603Fvkbj5n3LZgl4Meoj5NnUUUWkyEUUUQBFFFEAc9JVHlekobnLjnVKPQXORajkElIY9hzIHu+wq4mmDY8wR8vP6oOFr5THP58lXCMrPzetaxha8hmUkhzYHeJPMmNBoujh+UL9GXJxIylKoBlYAAGiABYADaNh0TNRtp5LCYjFmn/lOPUEIbOKZ/8A5J/SWnW9pNuXJWWVbWO/xhuMrpExcQeXglK3EXNBLmOAvcQ4XPSCi0qjjd2vITH3HvuqV6ubu7DXlPLr/ZQm9qsnFWweGxjXCxH3zGoTBSr8C09DzFlSm9zDDrjY/e6wGpDZKA/VXzodRyBi9RK1Uw9L1SgYrUKUqJmqUtUKCQMlbx6McXFWoz9TA7zaY+TlojjdbP6Pa0Y1g/UHD/iT9FoxP5Iz5lcWdZUUUW455FFFEARRRRAHOnIZVnFCcuOdYq4IasV4CkMqE3h8YW63HxSqhKnGTi7RGUU+zKsxzDqY8RH9EJ1VmxHkCUg16MCr/wDIZV9JHtSpNgIHPf8Ap4qjacK5Kq5yqlNy7JqKXRMylRmYR7vHZDD1ZrlEYBzohRz1Sq9eBAwbnJeuUWo5KVTKBoBVclnlHqOStVyYwbnJvhmMNKo14MFpkeKx+ZWp3c0dVdiXyRTk+1ne+GY9taiyo0gh7QbGb7jyMhNLlvo97RmniDhv8suy32fEgt8dD5LqS6DVM5qdkUUUSGRRRRAHN3FCcrOcqkrjs6yKOchulXe9Dz8ygZ6o1CLl6HJiDK4eg5lbMgA2dDc9VBVHFAi8qSqwr125W9T8k6AVdc+Cs42UayNVR6AAvS1RyNUKUqvhA0BrvWPrVExWekyE0M9aU9wxgdJieXj4boOHwZfpZo1d9OpSbOLsALGOzi19CCM0mB4BdDTYn9zMOpypfE3nifDzheG4Ss13f/i6dQui4FTMMpPICAuqNdInmuVcar+u7OtcD/7d9OT0p1Wz8CF0zhlcPo03C4cxp94CvkZUNKKKKIyKKKIA5iSEJzlJQn1Fxzrnr3oLnrxzlRrkxBMyuHIWZT1iYg7ZNhqvcpnUfNLtqkE3ibKCtHgpNNeBWmNhQNXjXACSQPEwmsLTD5MjKNSCDCVegPcPSgZ3aD4nklnuLnZii18RnNrNGioTZD9Al5BVAgVEyQlqgSGJ1klWT9UJFw2iSdALk+HNBITqtXlDC5rulref6ujf3WVp4Om29Y3gkUhvEe0Rp4LWuL8dqV3Naw3Y8jTutaDAkA9dF0NPpW/lMw6jVqPxgU4jx13dbSFnZ25QYggwHGNtb9Fi+EYA6GQXTJn8zXXjkCHBEpNFIvNw8uDidJJzSIGgv8k3gAQ2m90AuL/GXtkD3tC61UuDk7tz5Oj9gqf8TgcbgnH2g7L4Pbl+DgD5rafRlxE1uHUs3tU5pO/1MMH76Ln/AKO+Kepx7BPcqhwdNoBu0+8LbfR5xJhxnEaFMgsFf1jCNIfd0f7j8FkyKpM043wb6oooqiwiiiiAOUFyC4q5aqwuQdcE4qkIrgqhiYjwlY2txluZzGy5zYDoGhM2k72OiaxdfKub4zitSji6pbMZybHmZFtN1q02JZJ0zPqMjxw3HRcPg3udOUgktgQTOxMgaaLHdp8XVpUnZSabpEPIvBMSAY2Wr1O3GKMw+oA4Ee20bED4wfJYKqK2Kce80Ru+pudgXHXwXSemjE50dS5P/g+XMrNzGpXe68udU7pI6NFucTuh4evk/wDG19OoNKjKtSD1dLvhCLg+y1VrINaiyTPtZjpEGB4Iv/TjPz4w+DGn+iFpMj8MHqsa8oy2F7f4nIGkUy/TNkN/9uaJ3Q8T29xDf8xk8sjP3KxP+AYUOk1arvANb+6YfhsJB/De4nd1Q+WgV+PRJR+UVZGest8N1+mbZ2L7YuxjqlN4GZgDg4WkTBBHO4+K2KsuWdi2ilxJjWaPa8XP8jnXPKWhdFx/HKeHb+JBqCA4TLGkxuddRquZl0kvqVFcG6GpioXIZbg3PkyGtAnM60j+UfmWKxnaZmHa80QQ6mRnc6CXNP6eXhvO61niPaSriYDzL6dUtbU0phr7AyDpMBIvc1lR7qp9Y7utnKA2TOuxsAdlsxaWMOe2Y8uplPjpBcTWfVqF+d1OmPWuDgdWuh1gdBbXqj5mU2tawWkO6kxYnckykCS4RJMsDcx0FwfcbeUKtRrnmYsbADQc4jwW1RMLmEqPzubEzYk8iBsfL4pvF91jnyYbleByLXA2HX6qmFwcZSdQZI/e+qDxDES2qz9bHhsc2py6FHvkydIvGaT3nXF/YEd1og3jc81ufoNwBdicXXiGwymer9SfgtA4bjh6um59sjQDP6/ZC7R6JeEtp4Z9UOn1z7jYZf3lYZcxbNy4kkb0oooqSwiiiiAOUxKq9qJ1XjohclHWB5V45lldrlYtJFgVJJvoi2l2YPiIWgdocK4Vi7KcrgIO0ix810nEUg65IjlIkRAuDdoki55pDGYGabw/KAW2BI2cBMbRzWrTbsc91GfUuOTG4p8nMi/fL9+aw9asS6eq2JmDL3NY3vPqEANG5cQB8Suj8J9FuGZSPrHPc8C5Y7IJ/ltJ8SfIaLr5nXBx9PyrOduqRGYwCYk9V7rpLvBpPyTnbfsx/COY5ji6k93dJ9oFpGZrosTcGdwVtjRIRPVOK6CUWvJprcK86U6h/wBsfNBxjX0xLmECQLkb9At5IWpdqKxcKgMdxzY8JGqrWqnJ1SBRMM4vGJZ6uc5kNjm4Ob9Vl64LqbTWqZhZppDdzLXJNzv9ysJiqmWrSdMQWmfMJmiS4l7u84hzp6mNP0x9laWrkxydJD+TO8gENpZmywCIDScogdSPqite2oScn82+twSOvs7IHqXOzG8F1+RMnUgGNkxgAJbERcSNBI221j3ealVGe2y7aEfmuB12kSOauyKbXE6ztuNfAeCF/Fwx0bG+usQJnTyV6zSG5naWHO0kSAhsFEIx+fJNgTAvGg357JCvTL2zfuguaY1gjMDyEclkMNh893NIpwS0fmcT8h3dOqHiMS9plt26ZIiPFRrd+id7f2Uw+Cp+raHOLWtzWm3tnffZdv8ARRiJwr27NfbwcP6L5+xbwWTFw4mBP59YGkSPiu2ehPFZqNSbGGGPeFTmXxLcLuR0xRRRYzWRRRRAHz//AOqOFg5ab8wFpAyk77TIVcB6VsM9hFak6mZtlnS8GZ0sAbg3stEZi8tKs2qw+uc4OMtHdBBBcABAGl+qUw+Ic91JrGDMCYJuCJ0iNAro44NJ0iuU5ptWzorO3uEYIc7PDQTLnPlx1EX+my8b6TqLan4c5XC9MNjvACI62iFqj8O0PINOlrqGiOehF1R+OYwgOFMNIIsG3F7ZQL3jqrXjRUshmsP2u9fxFhLS2nVHqi6TPfsHAG0zl2mwV+J8LcKjy6qXEgNcQB3pMzz5COnVanxCvkc2oyHND2vkxMtNoiOQB30M3Wd7Y8eJxTg0mJ7wO5ygfVVOKckWqTS4MfwvHjD4qjVPebTeJjcNMGOsTC7TgMfSfTztcHtP5myQRbWPZ3kGCFwar3mwQti7N+j/ABGJph8tYw6OfMuHMAC46mJ2lWZY+SjBJ1Qx6S+OMqtbSpkOFNznucDIzHKA0EWMAXItJ6LO4LvU2Hm1p94C0ztT2UrYRsvyuY6wewy2ReDIBaYvfylbbwKpOGon/wCtvyAVGTpE5fkbexa52tw49U8gXIufAhbMQsD2pP4T2xbKb+Xiqo9iNIxrv/Ef9P0Ww4Whl5SDcNOgkjXzBtyWt44/hMPJbBXMB9xq0a2k5SDGgNiurfLK8i4QR1ZrS+YjINIvsL66RuhDFWECJIE7WtcnUr3Fv7zmgZvYgC8xd1wPhcr2hwdzoLzkpkm24nQ9RMa+5Q3eiCg/IA3qOABLnFwAMAZmm0NPtaHoslToFsvquBeLht7Exr0+7op4aA0adx2a4lxEDQ63VmtMX1ECdegjpEfeslG+ZA5JcRRQVcxkCANosB8IuhGkSTFg65IP3I0RC8NN7je9za02XrSHd1ogbeKsv0VV7KNwdyAbkaj3j4roXom4q2lUe2q4D1gDQR7Mj5LSnMIyEkWInw/uPirYCk8mBLfxhlA5aD3/AFVGTlGjHwz6RUSvC6BZRptcZc1oBPWE0sBtIooogD5XFB+MdUrOa1sU3MySXOJuZNhEdEtS4KxhpMBJzOaXkEWmO6IJixuf6onCabaVAVCcvfc2wyuJmBINj4bLBtxZFRzhIMyDodemtltxxjGKUejLklKcm32Z/G8Bw7e6KhaZsS8zfpt8OaFh+y1K2YtOabl3KY/N4KmG4c149bncWk3baZz3vvsnK+YCKZPdMxIJi+0ydeSnS9FVteRTjfCRRoEsa0g/mDr76i4NihdsHRii4j2g06g6t6JmviKr8LUPQzfcOHnpNvJK9rHZjSdF3UaDnHmTTKql9yZfj5VCP+LsLcokE9PLWV3fh+JYabCwjIWNLY0yQMseFh0hfNpC6X2IZVaxjXYh9NtQEtpgNcLTL3Z2uDAS0iQJMEmBBMWpZHXoEoYV+zPekTFtGDqNJ71QtDOrmnM5w8BYnm7qsb2TdmwdE/yke5zgsZ2j4eKxqPbWfUqU2kkOcHtcwamm4NbGWZLYiASDZP8AYZ04JnQuHxn6qvNBwVSDep8ozuVYTtJhZYXcwREcmvufeAs8GJHjAHqiCQJkDr4LOmM5biL0G9D9StowfCs9P8V3dLg8gEXBaIOk26zutZqN/AI5OPzW28LxM0qbpjuNEkX0i1vuF1HHcVylSD0WtoMOUTJ1IBMXAgEjmBCB61zidDuDeI66f2XlfGDXNJ10tYwbfZSj8WZho3kdDBJttvzUkkuihu+x6nii0QTpMA6CPDXkUCpiS72ZgaEnXTbTUJWjQzRrpyIGs2jW6dZVa3efK2+23xUiNg6eGmJJJ2tcix+SfwotYm1omZ8SdNUp6w2trrGxvEncapqg3NMmxFxqJG56IYIJWMtLWkXnTmba+PJbP2LwPra9HNHtNcfISVrAAEaZRJJiAFsnYCqalfDlp1LXA9ALqjJ0acfZ25RRRYTWRRRRAHyKe9QqNJa1rXy2mHz3pgwH94Jmvg2NrhzhZzGkFsWMAEZQYIiPGUD/AAGo8hxpywuJkOzNiTYOJJB8Vn+Hdnz7bz7OjjeRAgT5fcLdjxqlf9sx5Mjt1/QHh3B2+oeDU9XmlzBczlE5jJteNFkaHAhma51e5gGADbS0+SA/h1d7gJOVwuZ2gTHv2TdPs+cjmuqPIzZmmzoIJIjnbbwRLGl5/kUZtrr+DH8T7PgMef4ju9+xBuDfZwH3usF2iYPV4Yg5vwGDNBvlcG6++yynaeDhzE316G0a9FhcTVnA4bmBUE+FRxhVTVFuN2a9Us7zXROB4j1opPpQ5zaeRzb5mENLA8NaC4iIIc0GHAzFp53X9op7B2aPep48jxzbQZYKcVZvvGK3qc76jgaj6Xq2t7weXPp+re97Xd4ANzGXAFxIgRMU9H1T/tnDlUd8mrTWNJMASTsNT5bp/g2JfTa9rXO1LyBsBvcwVHK3l7IxSiqR0zPGqxPHH03tb+I0FhmJBnnosDwzhuIxbXPpMc9rTBJfTp3gG0kTYj3pHiuDxFC1Wk9gOhfmc0+DtCqFiXslb7owzh+E/o4rI8NoPNFhzAAgAa6CbJWq38I2jVN8G4nTZRa1xvfxFzoTzgaLoKlX6KZq4/7G/wCFE6m55bSDaenyKN6g/lZO+Y3k3FgLBC/6io2IbeNZIuLj5aq7u0gIhrN7QOc+SN3or2+wlPCu0MmROuoG1jOxTRwgaJty+wRPzSGGxlUuaXiBc3gc7a+KaNcuhuhmx2RbCkEjMRAgfA+SM1kFt5jYC1j0+qq8Ad1uaSC10wL6928nyKrhq7nfhsu+eoABAuTy0T6Qds9xuHzioMxDGNcSSbT+Uc4m/uT/AKNcaKT6RzAhj9RymEjjC31bqbTmmS536nxp4D6KdiqJaMrxdju8edwQR5LK7k78UalSVeT6VBXqHQcC1pGhAj3IiymgiiiiAPmDCte1tniCBIIzA2E6fPRM1a7hAJIiYABAEdCJvPzWLomo4d5shrQJ7vW880//AAfORO1iPy7zbRdSjl2eu4uRLsxi+hmLNuPirjioBN7ZxOUxqXEW2NtdkPG4cZTIE3scuxbcn4ob8I0l1j7Q0HUzMdD8UUFtC3EcZTqh2neLp735soiJHMc1gqdN9TDMaBDWPq942EloIbPPU/3Wxjh1MEQJvsC20C1zfQ3WMGCBENc9rSbtDiL7GJvofcqsuNyXBbiyqL5Rq1bVbR2N7P8A8ZVFPNla1uZx1dlBAIaNzfy16LXq2DdmgAyr4Ku+mZGZpabOEgtPQ6qiSe5mptNHeMDwqlhmltFobA9sQXHxqanygdFzLjVMNx+JAsHF52/OA75lDw3bnFADNUzj+em1x83QHH3rHV+IvqVHYhz6YdUc7UgdDDBMDYeCjTXYN30dC9GGK/7V7RMiq6Y/mYzKf+LvcmO0/bGjRDqbS2s9wLTTEFgkEfiRbf2bnnC5WOI+ra4NqyHQHMaagDh10BjkVRvFGN0At0P1KlGKb5YXJKkh2oyKZHRecJq0G0mmox+Yl3eGW8RAE66hIVuKOqCAQ0I1CMtNkNIDydQCcwEze2nVXzkuNpWo8VIyk4dwgPe2CWyWtNgJ1YfKOqdwuDpA2q0zGoeXC06QbGFr1VrjRYzKYD3PJvBmBGnIJqri6ZFe3/kc0tPdsBqRfnZQ3vyweOL6T/sz7+FuLQKdSiLH840F+RsJ+KtheHNZGavRmW6OJudrD4rXKVZmSmCXSG1c8akk/h3915TDMaC/Dui7Iz3aZyk96AbkiyPqP2geFembEcRh2HvVTUM2axkXNgJd4SIS3+MAgCmz1NJxdmM992UgETrusaxtV1N2Wi4A1A+SCAADMbdNJ3TtLDtpw97xUfq0RDWkmZG8p/KXYvjHrgYwvdALxE2Y07A6uPkYV+CYkurGbAt9+VxHyIS+Yky4mfuCE7gQPXbWB/5R+yk40itSuX4PonhFTNQpEfob8gm1jezpnC0o/QFklgNxFFFEAfM+ApvaxwcY5wLcyR7/ALsjeuEki40s6wsNelvFIt4814eGjX+Q7gacygVeJGfZ1nlvfl5eS6a5OY+DJYutb2j13sQ25Gmw+9RnFwba5xcae1qDH0WP/jajgZJ0FwHb2025SpUqOOa7j3g6wtEybxdMjYUuI1Jvm91rW8PgsdimQGmTIO889Ou6fcHEGMxu74i4F/lzSRwBymZ7p0066eG9kpWwVIwrnXOo5c/2VWgXuYM6R1jZZh3B4cZHy/m/cI9HhGndPnHNseHtKvay76iRrNfDuvAMBLeqPJbu7hmZuloF5Gp8dD5pB/BxnFibmRv7MgXAEqDw2TWejW24Qpmlwwn97LY/8PA1B3GgaRprtoV5Tw0GIOxt/qbe1tyrI4UiD1DEMNgACD8Df6fVGZg2zemCA73XuO70TTgYixiIBgajY+PNCfTMb67kWmNJ0Vu2ircyjKbWzlEFwLZBm4EzFuXxV4AFspBixEjU6AwQZVhhydBoRfW0kaeCLh8IY9mYgbiDyny8kUJsJhKozwGA+LGxzNonSU/SLqTXZXU2Am2RhGo3Jv7+SDVpZWmYmxHezRafP37pfEvdUl21tOUjWNfFJkk2hg457gZdIsZNthp0VPUGTJPMSI/sF7So20JI3/a0clV9YRI+WnO3KyEqE3fZakTpPW3VXweIBrmTEFo8ZBhDoD7/AHXjmxUY46WnqWm3wKjInFn0J2FxGfBs/lke5bAtQ9GVecKR+l5+K29c+XZ0F0RRRRRGfMuGdRY7uAGQO9ESIN4jfWVdtVpaII5Ex7tpG61XBuc2wAhsjU3jc9UxRxhFt77nXX910Yy8nOmqdG106DQ25IhusgA3Omlv3VqrWgHKRZl50OXnfcbiy1qhi3GNIBjre49xRRxNxE6TLTAHhYaclKyBsYIl4ge1MOvIymL/AGChPonvd1hBOhac0XtcWuPfZY7D8RfEuJMhu/gDt1Q6GOd3wHOiwvGtzYREQnYGZc0guAm4nQQO8wXGxsVZoMwSToW5iAYGWdTffTosdT4gC4G4MDwsZ521PvRaeK3EyBO0Gx2IMFFjMkyq0CTlAMAnYmIBjy36pDEUQYOYEhwuJInKbkaxCZw1ZztBEgGJtvMgBDfVuW9WEax7Q1JMlKxtWhOrhySb7nVpB70EA3B2JQxhAYPdd8+c23ssi+sYnk4AyBYhrtI1+CrSqmcp9rfkbfDQqW4jtQk/Cw3QQP5TqCdZtyv1Co3CQTl3Fh3ZOWBEzfyTdCo178u5iZAgl2Ui4I3KsaRMEnRpJI3vy0n3JWPaKtwZAMNi5EQBPsuEg673n91ep3TZ25tIIvJNxoAUVj5DsoAiDfkSRtrbnKA+r3o0mQIAGnPpcosBTFNJnMSIAjTrcHQq7WhpO5H5YgHUTHK4XlV/ey7lutxdpIQQZJtsJud9PHzQIOap6zYzaAgh0OMgzz8/hqhVDE6/1BB8tVelSkyOqYi7nxvHMfuoaslo1ubczAKAyqJ3RSSXsA/V/wDkqMuETi7Z2n0S15p1m8nD5Lf1zD0P1iX1xzAPyC6eufP7joQ6IooooEj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0" name="Group 19"/>
          <p:cNvGrpSpPr/>
          <p:nvPr/>
        </p:nvGrpSpPr>
        <p:grpSpPr>
          <a:xfrm>
            <a:off x="-180975" y="5638800"/>
            <a:ext cx="9324975" cy="1057275"/>
            <a:chOff x="-180975" y="5800725"/>
            <a:chExt cx="9324975" cy="1057275"/>
          </a:xfrm>
        </p:grpSpPr>
        <p:pic>
          <p:nvPicPr>
            <p:cNvPr id="21" name="Picture 20" descr="NIHR"/>
            <p:cNvPicPr>
              <a:picLocks noChangeAspect="1" noChangeArrowheads="1"/>
            </p:cNvPicPr>
            <p:nvPr/>
          </p:nvPicPr>
          <p:blipFill>
            <a:blip r:embed="rId3" cstate="print"/>
            <a:srcRect l="31596" b="-21622"/>
            <a:stretch>
              <a:fillRect/>
            </a:stretch>
          </p:blipFill>
          <p:spPr bwMode="auto">
            <a:xfrm>
              <a:off x="5181600" y="6095999"/>
              <a:ext cx="1831578" cy="61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2" name="Group 4"/>
            <p:cNvGrpSpPr>
              <a:grpSpLocks noChangeAspect="1"/>
            </p:cNvGrpSpPr>
            <p:nvPr/>
          </p:nvGrpSpPr>
          <p:grpSpPr bwMode="auto">
            <a:xfrm>
              <a:off x="-180975" y="5800725"/>
              <a:ext cx="9324975" cy="1057275"/>
              <a:chOff x="-114" y="3654"/>
              <a:chExt cx="5874" cy="666"/>
            </a:xfrm>
          </p:grpSpPr>
          <p:sp>
            <p:nvSpPr>
              <p:cNvPr id="23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-114" y="3654"/>
                <a:ext cx="5874" cy="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5"/>
              <p:cNvSpPr>
                <a:spLocks/>
              </p:cNvSpPr>
              <p:nvPr/>
            </p:nvSpPr>
            <p:spPr bwMode="auto">
              <a:xfrm>
                <a:off x="-6" y="3711"/>
                <a:ext cx="5760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760" y="1"/>
                  </a:cxn>
                  <a:cxn ang="0">
                    <a:pos x="5760" y="7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w="5760" h="7">
                    <a:moveTo>
                      <a:pt x="0" y="0"/>
                    </a:moveTo>
                    <a:lnTo>
                      <a:pt x="5760" y="1"/>
                    </a:lnTo>
                    <a:lnTo>
                      <a:pt x="5760" y="7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A7EBB"/>
              </a:solidFill>
              <a:ln w="0" cap="flat">
                <a:solidFill>
                  <a:srgbClr val="4A7EB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Rectangle 6"/>
              <p:cNvSpPr>
                <a:spLocks noChangeArrowheads="1"/>
              </p:cNvSpPr>
              <p:nvPr/>
            </p:nvSpPr>
            <p:spPr bwMode="auto">
              <a:xfrm>
                <a:off x="84" y="3710"/>
                <a:ext cx="930" cy="4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Gill Sans MT" pitchFamily="34" charset="0"/>
                    <a:cs typeface="Arial" pitchFamily="34" charset="0"/>
                  </a:rPr>
                  <a:t>LCTU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Rectangle 7"/>
              <p:cNvSpPr>
                <a:spLocks noChangeArrowheads="1"/>
              </p:cNvSpPr>
              <p:nvPr/>
            </p:nvSpPr>
            <p:spPr bwMode="auto">
              <a:xfrm>
                <a:off x="84" y="4136"/>
                <a:ext cx="1032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Gill Sans MT" pitchFamily="34" charset="0"/>
                    <a:cs typeface="Arial" pitchFamily="34" charset="0"/>
                  </a:rPr>
                  <a:t>Liverpool Clinical Trials Unit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27" name="Picture 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728" y="3834"/>
                <a:ext cx="936" cy="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" name="Picture 9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314" y="3807"/>
                <a:ext cx="852" cy="4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9" name="Picture 2" descr="C:\Users\Gemma184\AppData\Local\Microsoft\Windows\Temporary Internet Files\Content.Outlook\BPS53G8B\NWSTC_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835986"/>
            <a:ext cx="838055" cy="97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ounded Rectangle 29"/>
          <p:cNvSpPr/>
          <p:nvPr/>
        </p:nvSpPr>
        <p:spPr>
          <a:xfrm>
            <a:off x="4562475" y="4018413"/>
            <a:ext cx="4057650" cy="1201519"/>
          </a:xfrm>
          <a:prstGeom prst="roundRect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1" name="Picture 2" descr="C:\Users\Gemma184\AppData\Local\Microsoft\Windows\Temporary Internet Files\Content.Outlook\BPS53G8B\NWSTC_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838199"/>
            <a:ext cx="3768652" cy="438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4914900" y="4142118"/>
            <a:ext cx="335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Considerations for Medical Device Trials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42875" y="5638800"/>
            <a:ext cx="9324975" cy="1057275"/>
            <a:chOff x="-180975" y="5800725"/>
            <a:chExt cx="9324975" cy="1057275"/>
          </a:xfrm>
        </p:grpSpPr>
        <p:pic>
          <p:nvPicPr>
            <p:cNvPr id="10" name="Picture 9" descr="NIHR"/>
            <p:cNvPicPr>
              <a:picLocks noChangeAspect="1" noChangeArrowheads="1"/>
            </p:cNvPicPr>
            <p:nvPr/>
          </p:nvPicPr>
          <p:blipFill>
            <a:blip r:embed="rId3" cstate="print"/>
            <a:srcRect l="31596" b="-21622"/>
            <a:stretch>
              <a:fillRect/>
            </a:stretch>
          </p:blipFill>
          <p:spPr bwMode="auto">
            <a:xfrm>
              <a:off x="5214693" y="6116638"/>
              <a:ext cx="1831578" cy="61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" name="Group 4"/>
            <p:cNvGrpSpPr>
              <a:grpSpLocks noChangeAspect="1"/>
            </p:cNvGrpSpPr>
            <p:nvPr/>
          </p:nvGrpSpPr>
          <p:grpSpPr bwMode="auto">
            <a:xfrm>
              <a:off x="-180975" y="5800725"/>
              <a:ext cx="9324975" cy="1057275"/>
              <a:chOff x="-114" y="3654"/>
              <a:chExt cx="5874" cy="666"/>
            </a:xfrm>
          </p:grpSpPr>
          <p:sp>
            <p:nvSpPr>
              <p:cNvPr id="13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-114" y="3654"/>
                <a:ext cx="5874" cy="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" name="Freeform 5"/>
              <p:cNvSpPr>
                <a:spLocks/>
              </p:cNvSpPr>
              <p:nvPr/>
            </p:nvSpPr>
            <p:spPr bwMode="auto">
              <a:xfrm>
                <a:off x="-6" y="3711"/>
                <a:ext cx="5760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760" y="1"/>
                  </a:cxn>
                  <a:cxn ang="0">
                    <a:pos x="5760" y="7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w="5760" h="7">
                    <a:moveTo>
                      <a:pt x="0" y="0"/>
                    </a:moveTo>
                    <a:lnTo>
                      <a:pt x="5760" y="1"/>
                    </a:lnTo>
                    <a:lnTo>
                      <a:pt x="5760" y="7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A7EBB"/>
              </a:solidFill>
              <a:ln w="0" cap="flat">
                <a:solidFill>
                  <a:srgbClr val="4A7EB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" name="Rectangle 6"/>
              <p:cNvSpPr>
                <a:spLocks noChangeArrowheads="1"/>
              </p:cNvSpPr>
              <p:nvPr/>
            </p:nvSpPr>
            <p:spPr bwMode="auto">
              <a:xfrm>
                <a:off x="84" y="3710"/>
                <a:ext cx="930" cy="4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Gill Sans MT" pitchFamily="34" charset="0"/>
                    <a:cs typeface="Arial" pitchFamily="34" charset="0"/>
                  </a:rPr>
                  <a:t>LCTU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Rectangle 7"/>
              <p:cNvSpPr>
                <a:spLocks noChangeArrowheads="1"/>
              </p:cNvSpPr>
              <p:nvPr/>
            </p:nvSpPr>
            <p:spPr bwMode="auto">
              <a:xfrm>
                <a:off x="84" y="4136"/>
                <a:ext cx="1032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Gill Sans MT" pitchFamily="34" charset="0"/>
                    <a:cs typeface="Arial" pitchFamily="34" charset="0"/>
                  </a:rPr>
                  <a:t>Liverpool Clinical Trials Unit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7" name="Picture 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728" y="3834"/>
                <a:ext cx="936" cy="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9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283" y="3807"/>
                <a:ext cx="852" cy="4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9" name="Picture 2" descr="banner_bkgd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6" descr="data:image/jpeg;base64,/9j/4AAQSkZJRgABAQAAAQABAAD/2wCEAAkGBxQTEhQUExQWFRUXGBgYGBgYGRgYHRgbHBgWGBYXFxwdHCggGBwlHBcWITEhJykrLi4uFyAzODQsNygtLisBCgoKDg0OGhAQGywkHyYvLC0sLCwsLCwsLCwsLCwsLCwsLC0sLCwsLCwsLCwsLCwsLCwsLCwsLCwsLCwsLCwsLP/AABEIAIsAtQMBIgACEQEDEQH/xAAbAAABBQEBAAAAAAAAAAAAAAAEAAIDBQYHAf/EAD8QAAIBAgQDBQcCBQIEBwAAAAECEQADBBIhMQVBUQYTImFxMoGRobHB8FLRByMzQmIU4RWisvEWJFNjcoKS/8QAGgEAAgMBAQAAAAAAAAAAAAAAAgMBBAUABv/EACgRAAICAgIBAgUFAAAAAAAAAAABAhEDIRIxBEFRBRQiMmFxgZGhwf/aAAwDAQACEQMRAD8A6IxqC4fOlmmh7tYkpGwog916iDV7daoQartjEOJmvFNMn8mnqZqDhE143596dHKmkda6jhr0lp5SoyINccSq1TW0JIA1nl1ocGrfgi6M565R5aAsfmPnTcUOcqFZZcI2GYLh6gS3ibpyHl507FJczWu6NtVz/wA0FM0pB0SIhiRGvWn2xK5iYSQsnck8l+NF4ZOoyjkPznWxjSh0jMlJy7K7F8It3JgZG5Mo+oGjVmrttrblHEMvwPQjyrW8Uwy3psM1xdA7FPDmSYKZ40DbGIMc6re0mFGW26j2Tk0/SQYHuI+dV/L8ePDmu/8AB/i53y4voqrRohTQls60QlZsS+yQmrzguLgiqI0Tg7sGrGGfGQnJHkjcqa9oDhmIkRR9bCdqzMap0KlSpVJBhbWwmorzRRDChLprAkbaBLtzSh3en3TrQ5NIbDod3lE2daq796BrVhw25KzFEjnHQVl6aUmqcUx1AqaARBtUZFSXBUTVAVDS1aDgrg4dY/VcB9c37ZazjGrXs7ifEbP6zmXyYDWekgfLzp/iz45NiPJhePRd2R4bYEkzMbidQaPeJ8Q5aVDaHdgqD7z130E7U1Z5sDr02rXMsntNpHr9aquOmbUdWX5SasGb8/eqPjGIzNA2X5nmfoPjSvInWN2NwRuaK1RU1sVEBUk1lJGkyWkulNQ1IVpiQLLbhWJiK09tpE1hLDwa1vCsRmWK0vHnaopZ4VssKVKlVoqmHuUNfFFOKFu1gTNuIBdWgrx9KOvChbi86rMcij4viQiE9AT8Krf4XY93N3MxMtIDGdxqAeVXeMw4YEHnINTfw+4EtjvJAaWJHp0qxjlHg4vt0RNO0/Q1RTTaKhej7zDlQF65XSSQmOwW6aguGpXbWh7pkUpjUhhM1blO6t5B7dwS5/Sp2QHz3NVuATNdRerCfjRGMvkuzdSTRx+mPICat8QzD8bdIDDOOsww98EH30Z/x1SP6bT0lfr/ALVmw81IrUyHk5IqrFS8eDd0W97izOCIyjyMk+poJjNDhqkDedRLJKX3ErGo9D5p4NRipFqESSKKmWolNPmmxAYjyq44HiYMVT0Rg3hhT8MqkLyRtG2DClWK4j34dmwt4W8zTcVlDDNlQ5lnaZ1HlSrXUG1ZkvIk6E5oS/RLGgr7b152R6GKBrq0PdNE3DUE0hoYiAJVpgEgaafv6UImlS27oqFpnPaLO5c6UDebWo3fXeo7rxRuVgpDHNQFa9zzrULUIdBPDbwW6hPJl+E61JxBSGccwSPmftFVznpR+Pui5bW6NyMr+TAb+8RTIq4NfuLkvqTBbZiplagsLekgb1af6Oc2RwzIJZACDp7RU/3R0qFFvomckuwc3IipBcoTvaibFgb6VCTBZaJcqe29VeHxQPSj7JnajQLCw1Pio1FSAU1Cxs0rmICDMfQDqToAPM0PxDGpZUu7BR9fIdTWR4r2giSQc5BCLP8ASUwC7f8AuMCQP0g/G34uGWSWuiv5OZY4/k33CuLrkIJDPmJeNQGOuUHmAIE+VeVzDgPFmVW8ztExGkb0q3V42jCeaVnT7tC3mOtK5eqJrvlXknI9ZEiczUJNTA1A7UtjEJ/+9LNNRO5FNz+dCyaCA5/akzVGr1493pXIijxjUbt8KY71C9yiJoczV5hMaFLK/wDTcZW8ujjzBg/Gh7jUFiblHHshq1QXgz3WLRG/WsHkQdVP0ojhfFB/qLfiC/zBrvAnXn6j0qifFFwoP9S2QbZ6gGe7P2+FbzspwWyF7/K9zMCwgHdjJIYbETEb6VbxYlJ/2U8+bgt99Ge7ZYLEWrzphrNy6pAdCgDaMJjTXQzrGgE86wN7h11wTevZbms2oIKdCzHQcj5A13m9cFxGCg2x/cXgaDSM5M+fs+h51ie03CjcIZZZwujKpEzIM88sQR5Cr8ccYfajLnnlLTZhcNhFtXLRs3LlssQCS/eT5gAKDpO46b11bh/CxdKkXT3Y3ICzMbH9P/5O/Kshw/sJccy+bXmf5fvlpb08NdD4NgLVmc9xmZhqJOU6AGBuetdLFzd0DHM0qTLv/h6GzlQAbQW302M/m9c84r2lW3mFsBiujMTlRDMeJuevIV0XB37bBraQIG3OORj1Hyrgfay69vE3bbMTldsoiInxchrIbej+Wjkkr9DvmZQWvUXFuJs7FmOZuTHQDytr/b66mqZRnJ9/z5/GkgnSfT70x7uWPvOvu9PrWlihGCpFSUpSew9HygbmfTfnXleYJGYSYHSTyr2rakqEOr2X1jtR/mpG4DSp5bkZgN+cVaWe0CnzGklCLg575SSNucVzlcLIBkqZkSOe/PmYpmOtMp3MjXXQg7TrWJk+G45LSo1oefki9u/1OqYbjNt/ZcH0IqY4keVclxXELjZc/iAbTrOvr1mKe3GHU6XWX2eUjT2uZqlP4a10y5D4gvVHUzeHlUfezpXPbPaK9yuI0fqB2jqI1qb/AMSYkxltC55pnI+IHnVZ+DkTLK83F6nQEvQK8zisbY4xiYJZbCRya6Mxj/FST8eleDtI3NrIPqT9xUfI5fZfyT87h9zYG5Q1y7pWQv8AaVtIZdjrl9f8j0HxoF+Pud7kbbD48vvTI+Bk/AL8/Evc2zXqr8ZiVG7AepFY+9xdj/c3z8xzb7UHex5JBjpz939oB+dPh4DXbES89PpGhxOOBPhk+agn5itt2A4m+WClwAnKSpuCJiGIUx1E+Vc14bxBijLsodSwHMEMsTM7xzFH8G45esXRcRoIA2zQQGBKnMSToTtVlYFHoqZMzyLdHasFhkS43tOZJBfOcpjlnJ+VT28cALniysxX4lVzeuxojFcSW5hrd5QJdQQRymB+etYl+NMMd/pssqUzZwr5laM3jYmCpE6gCCI11p0MZTkw1OP38Szph7SKLdzurt265hWK5lIAElYjeKosRx2wlvPjcdcJLXFNnCjKpyOyaOssQcsg5xvVD20tEHHW9YPc4oKOYDC1d9TN1fclYbHjuc2HzAhXBJAglsoGs8geUdaltkximdw7A22w2JAZCovd6A5H9QI4a1cJOrylxfFrOWs5/F3Ci3jc0aOgPvGn3qx7P8SD8N4ffnXDXEttv7OY4f8A6Xst7qsv4x8PFyzYvTEGCfUR9QK7HLYMutnJrbk+v5p5zU2Gw0mbmi/MxUuFcKDkWTtJ5HYH4VLg8OWYl2GxJLGAuntHoB6fGrtpdim76FYukiBIAOgilTcRxMIxFs6fqIEt5wdh0HxpUXKXuDx/BSoLgME6AiJ12mB+da9u47XmDEGdfr+a1NYbSJ5xBHx+ED405HBkuJ320OsA70KWtMbe9oDOJJifX6Uy7cUhdBpM8pmP2qbELbB0nyB+Xuoe/aG88vz6UuaYcWiTCMovWiF2uJodQYdTBB5VqePcTuG5fDswCXrgCBtB4ogLsAMoEAdd6yOGJDo36WU/BgftWjxF1TxJgxGVsZJjQQ1wwW1PLKaVpbolrY7C9n7t0FmPdqdgVLH1ImB6b6VT8Z4ZdsMoYhlYFldZho9r0YaSPMda7Dj+AsL0tcW3bCjKzMFC+1m57nQzzEDlWT7S4xLITMGIa8zW1yiWUKwJKspgHMnLceRqos+RsNJHOipO5+35tTVXl+davcdxvO0rbVRAAXKAo84GpbXfT0qrKgnMYXX2VECNdutPhKTe0FJJLTBnpobyqRwNt6aDFMBCeGnW4P8ADNr/AIOrfSalsglgoj2o95IHuqLCPNwAf3K6a/5Iy/cV6QeREzp7xp586F9HI712LYDhuW+cot5hLdAxH1XSOgoVcTbZFuK0W29kv4ZEnKddNdx5Gah7JcUsXuHXLT3EViuaGMMAQD7J1PTSq7jiNibCNhmDLPhyyOYQ89CqggqeTGhxSvTF5EB9r8IDew7HRXFzD3DuAt1TbBPWGcEegoXhXY+x3jJiGbEMgDHPKDN3lwNBGrrAWZbc0V2iwlwcOP8A6loo/IgQ+w00ChgQOQUU24O/UXJRVfu7gZgXbZGAAJCoCygHfQnnQ5tActaDeIqiobNgZEYlQlkKFzMnOFMkFWMA7jWtFxz/AM3wbMBrkR45jYx66GsVgMe+e2LykuSwDsxUDLmKBbe0yN9N/juOwjB8Nfw51ytcWPJj3if8rge6gxs6PscjtKltSLjag+ysGfLNBCjbqdTERQuMxrMAoAVRsqiFHxksfM61HjLZW46HTI7L8CQPTQfOmKRyrQiiGephvOlS31pUegbZHYx2mq2m1nxLlI0IMMrCP9q9u4lculqORKPnB1mII8O3Umg7aKV+xmorSHWDSRxI922ZkZddIzLHukj0qK4yGfF9+Q20GtSsxI1APy9ajYCJiOX36fKgcfYOxWrMgwQdJ105e+rLL311GIL5gA20Z18J15SApHOqk2dARv06VadnbZuM1sasSrIInUHXnoImTyiojb0yJUtmxtdsMfZQWWey4VRBuW87rpoJDLJ9QayHFca113uXH7y5tO0Af2qB7K6nQdaP43he7unvb9ktzW23eRvoQsgRuR51n2ugEwCR1bT46evOuqKdpERtrY4vKxGo8vz8Ary5JXYg/wC//amDFN5Qegn61Gbunr9hUcgqJLlvWfyY61EQOteMD9PpXjD6/tUdkj0YKwYE6EH4Gp7mjeX7H19KFYT76LxKAHTb1E6qOQ1rjjS9isVluWwdpa2fQzFaXgeBCm7aLEC5fvZgDlzMltclueWYS8c8kVguDX8twgbiHHuj963hBOOtAANZxKFrikSCVtllYdGDKIIro6FS7IeDqXtradg19zlYqMua29t+8QgKARbIAza+KNdYqs4QAbSqyXnuJmSENyPCSVD6hFBUqBO+9b23ZS3LARtLasTroJMk68qy2P7OZHe5395bV26s20AQrnMSzGToYG1dkjyQN2VmLtLauMzuLH8xLgLZSWBCl001kEfKtL/CLiTC7dD5yGiHKtDeJwPEdzlK6eXlTbXZ/D4bxJbtkkxmdWuPPmxbXUdKtsNi3LlcqlVjxKxgNmWEAI3iZg6R7qFY69Tr9jD/AMRMF3PELygRmIce/Q1moH4Z91dF/jJhvFh8QP7lymOsSPoa50NRzjn+9WMb0QOzmlTRcA5A15TgSO5lB5c9ev5NQW3jnyH3r3EGBp0qKxS2xqQ83uX50+9QsfQU5zsPzeko+31FA2EiEV6ijUbyDGux08tdJr1hqa9wv9RfP7g0thBGMSMmVY8MeurCQB6DWhbp01qx4uPDaPMl59xEfU/Gq68dBRSIiMtCaeqenP7V7bGg99NuDb/7f9NAGOkTuaTGa8SnJ+30qUQRE0ddDMFMH2U30mVOomhlGp9KbE766VzRyC8M2W6h0AmDqOYK/f5Vv8FiwEwt4692z2zqB7SMq67AElRPnXN8No8jkdPpW1x1sCzdUCF3jlzqOgMhtQ7mGdbi3N/YzKsjQJlJ1/yMk67CveLAXLFwEhZAg3P5fiEMs5ojxAVy/srxW+cTaw5vXO6Z8pUOw0gmAQZHuNbrtee5TLb0CQFnxHnuzST6k10pUDw2W9q+LpyqzEQM2UESemY8v/iNetGNirFlf5jqqr/aD9SNvgK5M/Frww5YXXksAddI9NqojiHfVmJ9T9BQxbkc4q9HRP4g9rrWKtpaTxQRqBAUDXTzJA19axHfaR9ucUOop19yCANBIp8dHcaJbaNHIfClW2scGsC2p7sEktJJLbRG5pVNi3M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8" descr="data:image/jpeg;base64,/9j/4AAQSkZJRgABAQAAAQABAAD/2wCEAAkGBhQSERUUExQVFRQUGBgYGBUXFxUYGBgXFxgVGBcYGBYYHCYeFxokGhgVHy8gJCcpLCwsFx4xNTAqNSYrLCkBCQoKDgwOGg8PGiwkHCQsLCwsKSwwLCwsLCwsLywsLCksLC8sLCwsLCwsLCwsKSwsLCwsKSwsLCwsLCwsLCwpLP/AABEIAP4AxgMBIgACEQEDEQH/xAAcAAACAgMBAQAAAAAAAAAAAAADBAACBQYHAQj/xABBEAABAwIEAwQIBAQFAwUAAAABAAIRAyEEEjFBBVFhBiJxgQcTMpGhscHwI0JS0RRi4fEVQ3KCohYkMxc0U2PC/8QAGQEAAgMBAAAAAAAAAAAAAAAAAAECAwQF/8QAKBEAAgIBBAIBBAIDAAAAAAAAAAECEQMEEiExQVEiEzJhcaGxFIHx/9oADAMBAAIRAxEAPwDMOahOanH00Goxck6om6mhuYmi1ULEAK+rVxTRgxXFNMAApq7GopYvQxMRGMRQxetarwgQB7UNzUwQhPQAMhCcEdwQnhAC9QJaomnhKvCEM6R6N8TOGc3djz7nAH5ytsXN/RzxHLXdTJtUbb/U2SPhmXSF0MbuKOflVSZFFFFYVkUUUQBFFFEARRRRAHMixBe1HcquauQdUWc1DyI7mqppoAEWr1oRC1eZUxFIVmi69AV2NTAsGqKy8LUADcgliayIZagAD2oT0w9qCQgBZwS703UCWegZMBijSqMe3VhBHkuzYDGNq021G6OE/uPI2XEyt49HnG7mg42PeZ4/mHmL+RWrDPwZs8OLN8UUUWsxkUUUQBFFFEARRRRAHNi1UIR4XjmLkHUFixeQjPaqFqBgnNVciNCZp4UD2teSnGDl0RlKjHhqtEarKZY0t4D7J+sLw0pF/j9/FXfQ/JX9UxwKs0Jurgd2+770S7WqmUHF8likpdEIQHhMkITgojAOCAU05qEWJgKPCWe1OVAlnBBIVeFfBYo03tc0wWkEHqLrx4QSpRdCkrR2vhPERXosqN/MLjkdx704uf8Ao64xD3UXGz7t/wBQ1HmPkugLoxluVnNnHa6IooopECKKKIAiiiiAOekKpViquXIOoDKo4qxchPKQxjCt/N7vqfvRM0qRPz5LHYvHGkxkUqlSdfV5SRvJBI5/dk6OKtp0zUfLWgAnMDLQYJBAkyJ966WLG1Ffkxznyx9rIB7pnncjflfzUr4kMF2mOYAsrYDiAfTa+mTle0FsiDB0tsh4qo421VjVcFadnmZpuP6+Hj/VJ4mjHeHn57rxsh0Rb7+qM+pII5j6Kqcdyoti6YmQhkIjTZeELAagD2oTwmSEJ4SGJVAgVgm3gBKVxdMYtUal3ph5Sz3JjD8OxhpVGvbq0gjyXa8JiRUY17dHAOHgRK4UCup+j/H+swuU603Fvkbj5n3LZgl4Meoj5NnUUUWkyEUUUQBFFFEAc9JVHlekobnLjnVKPQXORajkElIY9hzIHu+wq4mmDY8wR8vP6oOFr5THP58lXCMrPzetaxha8hmUkhzYHeJPMmNBoujh+UL9GXJxIylKoBlYAAGiABYADaNh0TNRtp5LCYjFmn/lOPUEIbOKZ/8A5J/SWnW9pNuXJWWVbWO/xhuMrpExcQeXglK3EXNBLmOAvcQ4XPSCi0qjjd2vITH3HvuqV6ubu7DXlPLr/ZQm9qsnFWweGxjXCxH3zGoTBSr8C09DzFlSm9zDDrjY/e6wGpDZKA/VXzodRyBi9RK1Uw9L1SgYrUKUqJmqUtUKCQMlbx6McXFWoz9TA7zaY+TlojjdbP6Pa0Y1g/UHD/iT9FoxP5Iz5lcWdZUUUW455FFFEARRRRAHOnIZVnFCcuOdYq4IasV4CkMqE3h8YW63HxSqhKnGTi7RGUU+zKsxzDqY8RH9EJ1VmxHkCUg16MCr/wDIZV9JHtSpNgIHPf8Ap4qjacK5Kq5yqlNy7JqKXRMylRmYR7vHZDD1ZrlEYBzohRz1Sq9eBAwbnJeuUWo5KVTKBoBVclnlHqOStVyYwbnJvhmMNKo14MFpkeKx+ZWp3c0dVdiXyRTk+1ne+GY9taiyo0gh7QbGb7jyMhNLlvo97RmniDhv8suy32fEgt8dD5LqS6DVM5qdkUUUSGRRRRAHN3FCcrOcqkrjs6yKOchulXe9Dz8ygZ6o1CLl6HJiDK4eg5lbMgA2dDc9VBVHFAi8qSqwr125W9T8k6AVdc+Cs42UayNVR6AAvS1RyNUKUqvhA0BrvWPrVExWekyE0M9aU9wxgdJieXj4boOHwZfpZo1d9OpSbOLsALGOzi19CCM0mB4BdDTYn9zMOpypfE3nifDzheG4Ss13f/i6dQui4FTMMpPICAuqNdInmuVcar+u7OtcD/7d9OT0p1Wz8CF0zhlcPo03C4cxp94CvkZUNKKKKIyKKKIA5iSEJzlJQn1Fxzrnr3oLnrxzlRrkxBMyuHIWZT1iYg7ZNhqvcpnUfNLtqkE3ibKCtHgpNNeBWmNhQNXjXACSQPEwmsLTD5MjKNSCDCVegPcPSgZ3aD4nklnuLnZii18RnNrNGioTZD9Al5BVAgVEyQlqgSGJ1klWT9UJFw2iSdALk+HNBITqtXlDC5rulref6ujf3WVp4Om29Y3gkUhvEe0Rp4LWuL8dqV3Naw3Y8jTutaDAkA9dF0NPpW/lMw6jVqPxgU4jx13dbSFnZ25QYggwHGNtb9Fi+EYA6GQXTJn8zXXjkCHBEpNFIvNw8uDidJJzSIGgv8k3gAQ2m90AuL/GXtkD3tC61UuDk7tz5Oj9gqf8TgcbgnH2g7L4Pbl+DgD5rafRlxE1uHUs3tU5pO/1MMH76Ln/AKO+Kepx7BPcqhwdNoBu0+8LbfR5xJhxnEaFMgsFf1jCNIfd0f7j8FkyKpM043wb6oooqiwiiiiAOUFyC4q5aqwuQdcE4qkIrgqhiYjwlY2txluZzGy5zYDoGhM2k72OiaxdfKub4zitSji6pbMZybHmZFtN1q02JZJ0zPqMjxw3HRcPg3udOUgktgQTOxMgaaLHdp8XVpUnZSabpEPIvBMSAY2Wr1O3GKMw+oA4Ee20bED4wfJYKqK2Kce80Ru+pudgXHXwXSemjE50dS5P/g+XMrNzGpXe68udU7pI6NFucTuh4evk/wDG19OoNKjKtSD1dLvhCLg+y1VrINaiyTPtZjpEGB4Iv/TjPz4w+DGn+iFpMj8MHqsa8oy2F7f4nIGkUy/TNkN/9uaJ3Q8T29xDf8xk8sjP3KxP+AYUOk1arvANb+6YfhsJB/De4nd1Q+WgV+PRJR+UVZGest8N1+mbZ2L7YuxjqlN4GZgDg4WkTBBHO4+K2KsuWdi2ilxJjWaPa8XP8jnXPKWhdFx/HKeHb+JBqCA4TLGkxuddRquZl0kvqVFcG6GpioXIZbg3PkyGtAnM60j+UfmWKxnaZmHa80QQ6mRnc6CXNP6eXhvO61niPaSriYDzL6dUtbU0phr7AyDpMBIvc1lR7qp9Y7utnKA2TOuxsAdlsxaWMOe2Y8uplPjpBcTWfVqF+d1OmPWuDgdWuh1gdBbXqj5mU2tawWkO6kxYnckykCS4RJMsDcx0FwfcbeUKtRrnmYsbADQc4jwW1RMLmEqPzubEzYk8iBsfL4pvF91jnyYbleByLXA2HX6qmFwcZSdQZI/e+qDxDES2qz9bHhsc2py6FHvkydIvGaT3nXF/YEd1og3jc81ufoNwBdicXXiGwymer9SfgtA4bjh6um59sjQDP6/ZC7R6JeEtp4Z9UOn1z7jYZf3lYZcxbNy4kkb0oooqSwiiiiAOUxKq9qJ1XjohclHWB5V45lldrlYtJFgVJJvoi2l2YPiIWgdocK4Vi7KcrgIO0ix810nEUg65IjlIkRAuDdoki55pDGYGabw/KAW2BI2cBMbRzWrTbsc91GfUuOTG4p8nMi/fL9+aw9asS6eq2JmDL3NY3vPqEANG5cQB8Suj8J9FuGZSPrHPc8C5Y7IJ/ltJ8SfIaLr5nXBx9PyrOduqRGYwCYk9V7rpLvBpPyTnbfsx/COY5ji6k93dJ9oFpGZrosTcGdwVtjRIRPVOK6CUWvJprcK86U6h/wBsfNBxjX0xLmECQLkb9At5IWpdqKxcKgMdxzY8JGqrWqnJ1SBRMM4vGJZ6uc5kNjm4Ob9Vl64LqbTWqZhZppDdzLXJNzv9ysJiqmWrSdMQWmfMJmiS4l7u84hzp6mNP0x9laWrkxydJD+TO8gENpZmywCIDScogdSPqite2oScn82+twSOvs7IHqXOzG8F1+RMnUgGNkxgAJbERcSNBI221j3ealVGe2y7aEfmuB12kSOauyKbXE6ztuNfAeCF/Fwx0bG+usQJnTyV6zSG5naWHO0kSAhsFEIx+fJNgTAvGg357JCvTL2zfuguaY1gjMDyEclkMNh893NIpwS0fmcT8h3dOqHiMS9plt26ZIiPFRrd+id7f2Uw+Cp+raHOLWtzWm3tnffZdv8ARRiJwr27NfbwcP6L5+xbwWTFw4mBP59YGkSPiu2ehPFZqNSbGGGPeFTmXxLcLuR0xRRRYzWRRRRAHz//AOqOFg5ab8wFpAyk77TIVcB6VsM9hFak6mZtlnS8GZ0sAbg3stEZi8tKs2qw+uc4OMtHdBBBcABAGl+qUw+Ic91JrGDMCYJuCJ0iNAro44NJ0iuU5ptWzorO3uEYIc7PDQTLnPlx1EX+my8b6TqLan4c5XC9MNjvACI62iFqj8O0PINOlrqGiOehF1R+OYwgOFMNIIsG3F7ZQL3jqrXjRUshmsP2u9fxFhLS2nVHqi6TPfsHAG0zl2mwV+J8LcKjy6qXEgNcQB3pMzz5COnVanxCvkc2oyHND2vkxMtNoiOQB30M3Wd7Y8eJxTg0mJ7wO5ygfVVOKckWqTS4MfwvHjD4qjVPebTeJjcNMGOsTC7TgMfSfTztcHtP5myQRbWPZ3kGCFwar3mwQti7N+j/ABGJph8tYw6OfMuHMAC46mJ2lWZY+SjBJ1Qx6S+OMqtbSpkOFNznucDIzHKA0EWMAXItJ6LO4LvU2Hm1p94C0ztT2UrYRsvyuY6wewy2ReDIBaYvfylbbwKpOGon/wCtvyAVGTpE5fkbexa52tw49U8gXIufAhbMQsD2pP4T2xbKb+Xiqo9iNIxrv/Ef9P0Ww4Whl5SDcNOgkjXzBtyWt44/hMPJbBXMB9xq0a2k5SDGgNiurfLK8i4QR1ZrS+YjINIvsL66RuhDFWECJIE7WtcnUr3Fv7zmgZvYgC8xd1wPhcr2hwdzoLzkpkm24nQ9RMa+5Q3eiCg/IA3qOABLnFwAMAZmm0NPtaHoslToFsvquBeLht7Exr0+7op4aA0adx2a4lxEDQ63VmtMX1ECdegjpEfeslG+ZA5JcRRQVcxkCANosB8IuhGkSTFg65IP3I0RC8NN7je9za02XrSHd1ogbeKsv0VV7KNwdyAbkaj3j4roXom4q2lUe2q4D1gDQR7Mj5LSnMIyEkWInw/uPirYCk8mBLfxhlA5aD3/AFVGTlGjHwz6RUSvC6BZRptcZc1oBPWE0sBtIooogD5XFB+MdUrOa1sU3MySXOJuZNhEdEtS4KxhpMBJzOaXkEWmO6IJixuf6onCabaVAVCcvfc2wyuJmBINj4bLBtxZFRzhIMyDodemtltxxjGKUejLklKcm32Z/G8Bw7e6KhaZsS8zfpt8OaFh+y1K2YtOabl3KY/N4KmG4c149bncWk3baZz3vvsnK+YCKZPdMxIJi+0ydeSnS9FVteRTjfCRRoEsa0g/mDr76i4NihdsHRii4j2g06g6t6JmviKr8LUPQzfcOHnpNvJK9rHZjSdF3UaDnHmTTKql9yZfj5VCP+LsLcokE9PLWV3fh+JYabCwjIWNLY0yQMseFh0hfNpC6X2IZVaxjXYh9NtQEtpgNcLTL3Z2uDAS0iQJMEmBBMWpZHXoEoYV+zPekTFtGDqNJ71QtDOrmnM5w8BYnm7qsb2TdmwdE/yke5zgsZ2j4eKxqPbWfUqU2kkOcHtcwamm4NbGWZLYiASDZP8AYZ04JnQuHxn6qvNBwVSDep8ozuVYTtJhZYXcwREcmvufeAs8GJHjAHqiCQJkDr4LOmM5biL0G9D9StowfCs9P8V3dLg8gEXBaIOk26zutZqN/AI5OPzW28LxM0qbpjuNEkX0i1vuF1HHcVylSD0WtoMOUTJ1IBMXAgEjmBCB61zidDuDeI66f2XlfGDXNJ10tYwbfZSj8WZho3kdDBJttvzUkkuihu+x6nii0QTpMA6CPDXkUCpiS72ZgaEnXTbTUJWjQzRrpyIGs2jW6dZVa3efK2+23xUiNg6eGmJJJ2tcix+SfwotYm1omZ8SdNUp6w2trrGxvEncapqg3NMmxFxqJG56IYIJWMtLWkXnTmba+PJbP2LwPra9HNHtNcfISVrAAEaZRJJiAFsnYCqalfDlp1LXA9ALqjJ0acfZ25RRRYTWRRRRAHyKe9QqNJa1rXy2mHz3pgwH94Jmvg2NrhzhZzGkFsWMAEZQYIiPGUD/AAGo8hxpywuJkOzNiTYOJJB8Vn+Hdnz7bz7OjjeRAgT5fcLdjxqlf9sx5Mjt1/QHh3B2+oeDU9XmlzBczlE5jJteNFkaHAhma51e5gGADbS0+SA/h1d7gJOVwuZ2gTHv2TdPs+cjmuqPIzZmmzoIJIjnbbwRLGl5/kUZtrr+DH8T7PgMef4ju9+xBuDfZwH3usF2iYPV4Yg5vwGDNBvlcG6++yynaeDhzE316G0a9FhcTVnA4bmBUE+FRxhVTVFuN2a9Us7zXROB4j1opPpQ5zaeRzb5mENLA8NaC4iIIc0GHAzFp53X9op7B2aPep48jxzbQZYKcVZvvGK3qc76jgaj6Xq2t7weXPp+re97Xd4ANzGXAFxIgRMU9H1T/tnDlUd8mrTWNJMASTsNT5bp/g2JfTa9rXO1LyBsBvcwVHK3l7IxSiqR0zPGqxPHH03tb+I0FhmJBnnosDwzhuIxbXPpMc9rTBJfTp3gG0kTYj3pHiuDxFC1Wk9gOhfmc0+DtCqFiXslb7owzh+E/o4rI8NoPNFhzAAgAa6CbJWq38I2jVN8G4nTZRa1xvfxFzoTzgaLoKlX6KZq4/7G/wCFE6m55bSDaenyKN6g/lZO+Y3k3FgLBC/6io2IbeNZIuLj5aq7u0gIhrN7QOc+SN3or2+wlPCu0MmROuoG1jOxTRwgaJty+wRPzSGGxlUuaXiBc3gc7a+KaNcuhuhmx2RbCkEjMRAgfA+SM1kFt5jYC1j0+qq8Ad1uaSC10wL6928nyKrhq7nfhsu+eoABAuTy0T6Qds9xuHzioMxDGNcSSbT+Uc4m/uT/AKNcaKT6RzAhj9RymEjjC31bqbTmmS536nxp4D6KdiqJaMrxdju8edwQR5LK7k78UalSVeT6VBXqHQcC1pGhAj3IiymgiiiiAPmDCte1tniCBIIzA2E6fPRM1a7hAJIiYABAEdCJvPzWLomo4d5shrQJ7vW880//AAfORO1iPy7zbRdSjl2eu4uRLsxi+hmLNuPirjioBN7ZxOUxqXEW2NtdkPG4cZTIE3scuxbcn4ob8I0l1j7Q0HUzMdD8UUFtC3EcZTqh2neLp735soiJHMc1gqdN9TDMaBDWPq942EloIbPPU/3Wxjh1MEQJvsC20C1zfQ3WMGCBENc9rSbtDiL7GJvofcqsuNyXBbiyqL5Rq1bVbR2N7P8A8ZVFPNla1uZx1dlBAIaNzfy16LXq2DdmgAyr4Ku+mZGZpabOEgtPQ6qiSe5mptNHeMDwqlhmltFobA9sQXHxqanygdFzLjVMNx+JAsHF52/OA75lDw3bnFADNUzj+em1x83QHH3rHV+IvqVHYhz6YdUc7UgdDDBMDYeCjTXYN30dC9GGK/7V7RMiq6Y/mYzKf+LvcmO0/bGjRDqbS2s9wLTTEFgkEfiRbf2bnnC5WOI+ra4NqyHQHMaagDh10BjkVRvFGN0At0P1KlGKb5YXJKkh2oyKZHRecJq0G0mmox+Yl3eGW8RAE66hIVuKOqCAQ0I1CMtNkNIDydQCcwEze2nVXzkuNpWo8VIyk4dwgPe2CWyWtNgJ1YfKOqdwuDpA2q0zGoeXC06QbGFr1VrjRYzKYD3PJvBmBGnIJqri6ZFe3/kc0tPdsBqRfnZQ3vyweOL6T/sz7+FuLQKdSiLH840F+RsJ+KtheHNZGavRmW6OJudrD4rXKVZmSmCXSG1c8akk/h3915TDMaC/Dui7Iz3aZyk96AbkiyPqP2geFembEcRh2HvVTUM2axkXNgJd4SIS3+MAgCmz1NJxdmM992UgETrusaxtV1N2Wi4A1A+SCAADMbdNJ3TtLDtpw97xUfq0RDWkmZG8p/KXYvjHrgYwvdALxE2Y07A6uPkYV+CYkurGbAt9+VxHyIS+Yky4mfuCE7gQPXbWB/5R+yk40itSuX4PonhFTNQpEfob8gm1jezpnC0o/QFklgNxFFFEAfM+ApvaxwcY5wLcyR7/ALsjeuEki40s6wsNelvFIt4814eGjX+Q7gacygVeJGfZ1nlvfl5eS6a5OY+DJYutb2j13sQ25Gmw+9RnFwba5xcae1qDH0WP/jajgZJ0FwHb2025SpUqOOa7j3g6wtEybxdMjYUuI1Jvm91rW8PgsdimQGmTIO889Ou6fcHEGMxu74i4F/lzSRwBymZ7p0066eG9kpWwVIwrnXOo5c/2VWgXuYM6R1jZZh3B4cZHy/m/cI9HhGndPnHNseHtKvay76iRrNfDuvAMBLeqPJbu7hmZuloF5Gp8dD5pB/BxnFibmRv7MgXAEqDw2TWejW24Qpmlwwn97LY/8PA1B3GgaRprtoV5Tw0GIOxt/qbe1tyrI4UiD1DEMNgACD8Df6fVGZg2zemCA73XuO70TTgYixiIBgajY+PNCfTMb67kWmNJ0Vu2ircyjKbWzlEFwLZBm4EzFuXxV4AFspBixEjU6AwQZVhhydBoRfW0kaeCLh8IY9mYgbiDyny8kUJsJhKozwGA+LGxzNonSU/SLqTXZXU2Am2RhGo3Jv7+SDVpZWmYmxHezRafP37pfEvdUl21tOUjWNfFJkk2hg457gZdIsZNthp0VPUGTJPMSI/sF7So20JI3/a0clV9YRI+WnO3KyEqE3fZakTpPW3VXweIBrmTEFo8ZBhDoD7/AHXjmxUY46WnqWm3wKjInFn0J2FxGfBs/lke5bAtQ9GVecKR+l5+K29c+XZ0F0RRRRRGfMuGdRY7uAGQO9ESIN4jfWVdtVpaII5Ex7tpG61XBuc2wAhsjU3jc9UxRxhFt77nXX910Yy8nOmqdG106DQ25IhusgA3Omlv3VqrWgHKRZl50OXnfcbiy1qhi3GNIBjre49xRRxNxE6TLTAHhYaclKyBsYIl4ge1MOvIymL/AGChPonvd1hBOhac0XtcWuPfZY7D8RfEuJMhu/gDt1Q6GOd3wHOiwvGtzYREQnYGZc0guAm4nQQO8wXGxsVZoMwSToW5iAYGWdTffTosdT4gC4G4MDwsZ521PvRaeK3EyBO0Gx2IMFFjMkyq0CTlAMAnYmIBjy36pDEUQYOYEhwuJInKbkaxCZw1ZztBEgGJtvMgBDfVuW9WEax7Q1JMlKxtWhOrhySb7nVpB70EA3B2JQxhAYPdd8+c23ssi+sYnk4AyBYhrtI1+CrSqmcp9rfkbfDQqW4jtQk/Cw3QQP5TqCdZtyv1Co3CQTl3Fh3ZOWBEzfyTdCo178u5iZAgl2Ui4I3KsaRMEnRpJI3vy0n3JWPaKtwZAMNi5EQBPsuEg673n91ep3TZ25tIIvJNxoAUVj5DsoAiDfkSRtrbnKA+r3o0mQIAGnPpcosBTFNJnMSIAjTrcHQq7WhpO5H5YgHUTHK4XlV/ey7lutxdpIQQZJtsJud9PHzQIOap6zYzaAgh0OMgzz8/hqhVDE6/1BB8tVelSkyOqYi7nxvHMfuoaslo1ubczAKAyqJ3RSSXsA/V/wDkqMuETi7Z2n0S15p1m8nD5Lf1zD0P1iX1xzAPyC6eufP7joQ6IooooEj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290141" y="477819"/>
            <a:ext cx="8074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tx2"/>
                </a:solidFill>
              </a:rPr>
              <a:t>Sentinel Node Biopsy</a:t>
            </a:r>
          </a:p>
        </p:txBody>
      </p:sp>
      <p:pic>
        <p:nvPicPr>
          <p:cNvPr id="41" name="Picture 2" descr="C:\Users\Gemma184\AppData\Local\Microsoft\Windows\Temporary Internet Files\Content.Outlook\BPS53G8B\NWSTC_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835986"/>
            <a:ext cx="838055" cy="97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457099"/>
            <a:ext cx="2776538" cy="22098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042" y="3502978"/>
            <a:ext cx="2286000" cy="221456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3510915"/>
            <a:ext cx="2776538" cy="220662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073151"/>
            <a:ext cx="1863725" cy="23622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638" y="1073151"/>
            <a:ext cx="2098675" cy="23622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575" y="1073151"/>
            <a:ext cx="2573338" cy="233045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5" y="1225551"/>
            <a:ext cx="2438400" cy="201453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49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42875" y="5638800"/>
            <a:ext cx="9324975" cy="1057275"/>
            <a:chOff x="-180975" y="5800725"/>
            <a:chExt cx="9324975" cy="1057275"/>
          </a:xfrm>
        </p:grpSpPr>
        <p:pic>
          <p:nvPicPr>
            <p:cNvPr id="10" name="Picture 9" descr="NIHR"/>
            <p:cNvPicPr>
              <a:picLocks noChangeAspect="1" noChangeArrowheads="1"/>
            </p:cNvPicPr>
            <p:nvPr/>
          </p:nvPicPr>
          <p:blipFill>
            <a:blip r:embed="rId3" cstate="print"/>
            <a:srcRect l="31596" b="-21622"/>
            <a:stretch>
              <a:fillRect/>
            </a:stretch>
          </p:blipFill>
          <p:spPr bwMode="auto">
            <a:xfrm>
              <a:off x="5214693" y="6116638"/>
              <a:ext cx="1831578" cy="61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" name="Group 4"/>
            <p:cNvGrpSpPr>
              <a:grpSpLocks noChangeAspect="1"/>
            </p:cNvGrpSpPr>
            <p:nvPr/>
          </p:nvGrpSpPr>
          <p:grpSpPr bwMode="auto">
            <a:xfrm>
              <a:off x="-180975" y="5800725"/>
              <a:ext cx="9324975" cy="1057275"/>
              <a:chOff x="-114" y="3654"/>
              <a:chExt cx="5874" cy="666"/>
            </a:xfrm>
          </p:grpSpPr>
          <p:sp>
            <p:nvSpPr>
              <p:cNvPr id="13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-114" y="3654"/>
                <a:ext cx="5874" cy="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" name="Freeform 5"/>
              <p:cNvSpPr>
                <a:spLocks/>
              </p:cNvSpPr>
              <p:nvPr/>
            </p:nvSpPr>
            <p:spPr bwMode="auto">
              <a:xfrm>
                <a:off x="-6" y="3711"/>
                <a:ext cx="5760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760" y="1"/>
                  </a:cxn>
                  <a:cxn ang="0">
                    <a:pos x="5760" y="7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w="5760" h="7">
                    <a:moveTo>
                      <a:pt x="0" y="0"/>
                    </a:moveTo>
                    <a:lnTo>
                      <a:pt x="5760" y="1"/>
                    </a:lnTo>
                    <a:lnTo>
                      <a:pt x="5760" y="7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A7EBB"/>
              </a:solidFill>
              <a:ln w="0" cap="flat">
                <a:solidFill>
                  <a:srgbClr val="4A7EB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" name="Rectangle 6"/>
              <p:cNvSpPr>
                <a:spLocks noChangeArrowheads="1"/>
              </p:cNvSpPr>
              <p:nvPr/>
            </p:nvSpPr>
            <p:spPr bwMode="auto">
              <a:xfrm>
                <a:off x="84" y="3710"/>
                <a:ext cx="930" cy="4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Gill Sans MT" pitchFamily="34" charset="0"/>
                    <a:cs typeface="Arial" pitchFamily="34" charset="0"/>
                  </a:rPr>
                  <a:t>LCTU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Rectangle 7"/>
              <p:cNvSpPr>
                <a:spLocks noChangeArrowheads="1"/>
              </p:cNvSpPr>
              <p:nvPr/>
            </p:nvSpPr>
            <p:spPr bwMode="auto">
              <a:xfrm>
                <a:off x="84" y="4136"/>
                <a:ext cx="1032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Gill Sans MT" pitchFamily="34" charset="0"/>
                    <a:cs typeface="Arial" pitchFamily="34" charset="0"/>
                  </a:rPr>
                  <a:t>Liverpool Clinical Trials Unit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7" name="Picture 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728" y="3834"/>
                <a:ext cx="936" cy="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9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283" y="3807"/>
                <a:ext cx="852" cy="4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9" name="Picture 2" descr="banner_bkgd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6" descr="data:image/jpeg;base64,/9j/4AAQSkZJRgABAQAAAQABAAD/2wCEAAkGBxQTEhQUExQWFRUXGBgYGBgYGRgYHRgbHBgWGBYXFxwdHCggGBwlHBcWITEhJykrLi4uFyAzODQsNygtLisBCgoKDg0OGhAQGywkHyYvLC0sLCwsLCwsLCwsLCwsLCwsLC0sLCwsLCwsLCwsLCwsLCwsLCwsLCwsLCwsLCwsLP/AABEIAIsAtQMBIgACEQEDEQH/xAAbAAABBQEBAAAAAAAAAAAAAAAEAAIDBQYHAf/EAD8QAAIBAgQDBQcCBQIEBwAAAAECEQADBBIhMQVBUQYTImFxMoGRobHB8FLRByMzQmIU4RWisvEWJFNjcoKS/8QAGgEAAgMBAQAAAAAAAAAAAAAAAgMBBAUABv/EACgRAAICAgIBAgUFAAAAAAAAAAABAhEDIRIxBEFRBRQiMmFxgZGhwf/aAAwDAQACEQMRAD8A6IxqC4fOlmmh7tYkpGwog916iDV7daoQartjEOJmvFNMn8mnqZqDhE143596dHKmkda6jhr0lp5SoyINccSq1TW0JIA1nl1ocGrfgi6M565R5aAsfmPnTcUOcqFZZcI2GYLh6gS3ibpyHl507FJczWu6NtVz/wA0FM0pB0SIhiRGvWn2xK5iYSQsnck8l+NF4ZOoyjkPznWxjSh0jMlJy7K7F8It3JgZG5Mo+oGjVmrttrblHEMvwPQjyrW8Uwy3psM1xdA7FPDmSYKZ40DbGIMc6re0mFGW26j2Tk0/SQYHuI+dV/L8ePDmu/8AB/i53y4voqrRohTQls60QlZsS+yQmrzguLgiqI0Tg7sGrGGfGQnJHkjcqa9oDhmIkRR9bCdqzMap0KlSpVJBhbWwmorzRRDChLprAkbaBLtzSh3en3TrQ5NIbDod3lE2daq796BrVhw25KzFEjnHQVl6aUmqcUx1AqaARBtUZFSXBUTVAVDS1aDgrg4dY/VcB9c37ZazjGrXs7ifEbP6zmXyYDWekgfLzp/iz45NiPJhePRd2R4bYEkzMbidQaPeJ8Q5aVDaHdgqD7z130E7U1Z5sDr02rXMsntNpHr9aquOmbUdWX5SasGb8/eqPjGIzNA2X5nmfoPjSvInWN2NwRuaK1RU1sVEBUk1lJGkyWkulNQ1IVpiQLLbhWJiK09tpE1hLDwa1vCsRmWK0vHnaopZ4VssKVKlVoqmHuUNfFFOKFu1gTNuIBdWgrx9KOvChbi86rMcij4viQiE9AT8Krf4XY93N3MxMtIDGdxqAeVXeMw4YEHnINTfw+4EtjvJAaWJHp0qxjlHg4vt0RNO0/Q1RTTaKhej7zDlQF65XSSQmOwW6aguGpXbWh7pkUpjUhhM1blO6t5B7dwS5/Sp2QHz3NVuATNdRerCfjRGMvkuzdSTRx+mPICat8QzD8bdIDDOOsww98EH30Z/x1SP6bT0lfr/ALVmw81IrUyHk5IqrFS8eDd0W97izOCIyjyMk+poJjNDhqkDedRLJKX3ErGo9D5p4NRipFqESSKKmWolNPmmxAYjyq44HiYMVT0Rg3hhT8MqkLyRtG2DClWK4j34dmwt4W8zTcVlDDNlQ5lnaZ1HlSrXUG1ZkvIk6E5oS/RLGgr7b152R6GKBrq0PdNE3DUE0hoYiAJVpgEgaafv6UImlS27oqFpnPaLO5c6UDebWo3fXeo7rxRuVgpDHNQFa9zzrULUIdBPDbwW6hPJl+E61JxBSGccwSPmftFVznpR+Pui5bW6NyMr+TAb+8RTIq4NfuLkvqTBbZiplagsLekgb1af6Oc2RwzIJZACDp7RU/3R0qFFvomckuwc3IipBcoTvaibFgb6VCTBZaJcqe29VeHxQPSj7JnajQLCw1Pio1FSAU1Cxs0rmICDMfQDqToAPM0PxDGpZUu7BR9fIdTWR4r2giSQc5BCLP8ASUwC7f8AuMCQP0g/G34uGWSWuiv5OZY4/k33CuLrkIJDPmJeNQGOuUHmAIE+VeVzDgPFmVW8ztExGkb0q3V42jCeaVnT7tC3mOtK5eqJrvlXknI9ZEiczUJNTA1A7UtjEJ/+9LNNRO5FNz+dCyaCA5/akzVGr1493pXIijxjUbt8KY71C9yiJoczV5hMaFLK/wDTcZW8ujjzBg/Gh7jUFiblHHshq1QXgz3WLRG/WsHkQdVP0ojhfFB/qLfiC/zBrvAnXn6j0qifFFwoP9S2QbZ6gGe7P2+FbzspwWyF7/K9zMCwgHdjJIYbETEb6VbxYlJ/2U8+bgt99Ge7ZYLEWrzphrNy6pAdCgDaMJjTXQzrGgE86wN7h11wTevZbms2oIKdCzHQcj5A13m9cFxGCg2x/cXgaDSM5M+fs+h51ie03CjcIZZZwujKpEzIM88sQR5Cr8ccYfajLnnlLTZhcNhFtXLRs3LlssQCS/eT5gAKDpO46b11bh/CxdKkXT3Y3ICzMbH9P/5O/Kshw/sJccy+bXmf5fvlpb08NdD4NgLVmc9xmZhqJOU6AGBuetdLFzd0DHM0qTLv/h6GzlQAbQW302M/m9c84r2lW3mFsBiujMTlRDMeJuevIV0XB37bBraQIG3OORj1Hyrgfay69vE3bbMTldsoiInxchrIbej+Wjkkr9DvmZQWvUXFuJs7FmOZuTHQDytr/b66mqZRnJ9/z5/GkgnSfT70x7uWPvOvu9PrWlihGCpFSUpSew9HygbmfTfnXleYJGYSYHSTyr2rakqEOr2X1jtR/mpG4DSp5bkZgN+cVaWe0CnzGklCLg575SSNucVzlcLIBkqZkSOe/PmYpmOtMp3MjXXQg7TrWJk+G45LSo1oefki9u/1OqYbjNt/ZcH0IqY4keVclxXELjZc/iAbTrOvr1mKe3GHU6XWX2eUjT2uZqlP4a10y5D4gvVHUzeHlUfezpXPbPaK9yuI0fqB2jqI1qb/AMSYkxltC55pnI+IHnVZ+DkTLK83F6nQEvQK8zisbY4xiYJZbCRya6Mxj/FST8eleDtI3NrIPqT9xUfI5fZfyT87h9zYG5Q1y7pWQv8AaVtIZdjrl9f8j0HxoF+Pud7kbbD48vvTI+Bk/AL8/Evc2zXqr8ZiVG7AepFY+9xdj/c3z8xzb7UHex5JBjpz939oB+dPh4DXbES89PpGhxOOBPhk+agn5itt2A4m+WClwAnKSpuCJiGIUx1E+Vc14bxBijLsodSwHMEMsTM7xzFH8G45esXRcRoIA2zQQGBKnMSToTtVlYFHoqZMzyLdHasFhkS43tOZJBfOcpjlnJ+VT28cALniysxX4lVzeuxojFcSW5hrd5QJdQQRymB+etYl+NMMd/pssqUzZwr5laM3jYmCpE6gCCI11p0MZTkw1OP38Szph7SKLdzurt265hWK5lIAElYjeKosRx2wlvPjcdcJLXFNnCjKpyOyaOssQcsg5xvVD20tEHHW9YPc4oKOYDC1d9TN1fclYbHjuc2HzAhXBJAglsoGs8geUdaltkximdw7A22w2JAZCovd6A5H9QI4a1cJOrylxfFrOWs5/F3Ci3jc0aOgPvGn3qx7P8SD8N4ffnXDXEttv7OY4f8A6Xst7qsv4x8PFyzYvTEGCfUR9QK7HLYMutnJrbk+v5p5zU2Gw0mbmi/MxUuFcKDkWTtJ5HYH4VLg8OWYl2GxJLGAuntHoB6fGrtpdim76FYukiBIAOgilTcRxMIxFs6fqIEt5wdh0HxpUXKXuDx/BSoLgME6AiJ12mB+da9u47XmDEGdfr+a1NYbSJ5xBHx+ED405HBkuJ320OsA70KWtMbe9oDOJJifX6Uy7cUhdBpM8pmP2qbELbB0nyB+Xuoe/aG88vz6UuaYcWiTCMovWiF2uJodQYdTBB5VqePcTuG5fDswCXrgCBtB4ogLsAMoEAdd6yOGJDo36WU/BgftWjxF1TxJgxGVsZJjQQ1wwW1PLKaVpbolrY7C9n7t0FmPdqdgVLH1ImB6b6VT8Z4ZdsMoYhlYFldZho9r0YaSPMda7Dj+AsL0tcW3bCjKzMFC+1m57nQzzEDlWT7S4xLITMGIa8zW1yiWUKwJKspgHMnLceRqos+RsNJHOipO5+35tTVXl+davcdxvO0rbVRAAXKAo84GpbXfT0qrKgnMYXX2VECNdutPhKTe0FJJLTBnpobyqRwNt6aDFMBCeGnW4P8ADNr/AIOrfSalsglgoj2o95IHuqLCPNwAf3K6a/5Iy/cV6QeREzp7xp586F9HI712LYDhuW+cot5hLdAxH1XSOgoVcTbZFuK0W29kv4ZEnKddNdx5Gah7JcUsXuHXLT3EViuaGMMAQD7J1PTSq7jiNibCNhmDLPhyyOYQ89CqggqeTGhxSvTF5EB9r8IDew7HRXFzD3DuAt1TbBPWGcEegoXhXY+x3jJiGbEMgDHPKDN3lwNBGrrAWZbc0V2iwlwcOP8A6loo/IgQ+w00ChgQOQUU24O/UXJRVfu7gZgXbZGAAJCoCygHfQnnQ5tActaDeIqiobNgZEYlQlkKFzMnOFMkFWMA7jWtFxz/AM3wbMBrkR45jYx66GsVgMe+e2LykuSwDsxUDLmKBbe0yN9N/juOwjB8Nfw51ytcWPJj3if8rge6gxs6PscjtKltSLjag+ysGfLNBCjbqdTERQuMxrMAoAVRsqiFHxksfM61HjLZW46HTI7L8CQPTQfOmKRyrQiiGephvOlS31pUegbZHYx2mq2m1nxLlI0IMMrCP9q9u4lculqORKPnB1mII8O3Umg7aKV+xmorSHWDSRxI922ZkZddIzLHukj0qK4yGfF9+Q20GtSsxI1APy9ajYCJiOX36fKgcfYOxWrMgwQdJ105e+rLL311GIL5gA20Z18J15SApHOqk2dARv06VadnbZuM1sasSrIInUHXnoImTyiojb0yJUtmxtdsMfZQWWey4VRBuW87rpoJDLJ9QayHFca113uXH7y5tO0Af2qB7K6nQdaP43he7unvb9ktzW23eRvoQsgRuR51n2ugEwCR1bT46evOuqKdpERtrY4vKxGo8vz8Ary5JXYg/wC//amDFN5Qegn61Gbunr9hUcgqJLlvWfyY61EQOteMD9PpXjD6/tUdkj0YKwYE6EH4Gp7mjeX7H19KFYT76LxKAHTb1E6qOQ1rjjS9isVluWwdpa2fQzFaXgeBCm7aLEC5fvZgDlzMltclueWYS8c8kVguDX8twgbiHHuj963hBOOtAANZxKFrikSCVtllYdGDKIIro6FS7IeDqXtradg19zlYqMua29t+8QgKARbIAza+KNdYqs4QAbSqyXnuJmSENyPCSVD6hFBUqBO+9b23ZS3LARtLasTroJMk68qy2P7OZHe5395bV26s20AQrnMSzGToYG1dkjyQN2VmLtLauMzuLH8xLgLZSWBCl001kEfKtL/CLiTC7dD5yGiHKtDeJwPEdzlK6eXlTbXZ/D4bxJbtkkxmdWuPPmxbXUdKtsNi3LlcqlVjxKxgNmWEAI3iZg6R7qFY69Tr9jD/AMRMF3PELygRmIce/Q1moH4Z91dF/jJhvFh8QP7lymOsSPoa50NRzjn+9WMb0QOzmlTRcA5A15TgSO5lB5c9ev5NQW3jnyH3r3EGBp0qKxS2xqQ83uX50+9QsfQU5zsPzeko+31FA2EiEV6ijUbyDGux08tdJr1hqa9wv9RfP7g0thBGMSMmVY8MeurCQB6DWhbp01qx4uPDaPMl59xEfU/Gq68dBRSIiMtCaeqenP7V7bGg99NuDb/7f9NAGOkTuaTGa8SnJ+30qUQRE0ddDMFMH2U30mVOomhlGp9KbE766VzRyC8M2W6h0AmDqOYK/f5Vv8FiwEwt4692z2zqB7SMq67AElRPnXN8No8jkdPpW1x1sCzdUCF3jlzqOgMhtQ7mGdbi3N/YzKsjQJlJ1/yMk67CveLAXLFwEhZAg3P5fiEMs5ojxAVy/srxW+cTaw5vXO6Z8pUOw0gmAQZHuNbrtee5TLb0CQFnxHnuzST6k10pUDw2W9q+LpyqzEQM2UESemY8v/iNetGNirFlf5jqqr/aD9SNvgK5M/Frww5YXXksAddI9NqojiHfVmJ9T9BQxbkc4q9HRP4g9rrWKtpaTxQRqBAUDXTzJA19axHfaR9ucUOop19yCANBIp8dHcaJbaNHIfClW2scGsC2p7sEktJJLbRG5pVNi3M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8" descr="data:image/jpeg;base64,/9j/4AAQSkZJRgABAQAAAQABAAD/2wCEAAkGBhQSERUUExQVFRQUGBgYGBUXFxUYGBgXFxgVGBcYGBYYHCYeFxokGhgVHy8gJCcpLCwsFx4xNTAqNSYrLCkBCQoKDgwOGg8PGiwkHCQsLCwsKSwwLCwsLCwsLywsLCksLC8sLCwsLCwsLCwsKSwsLCwsKSwsLCwsLCwsLCwpLP/AABEIAP4AxgMBIgACEQEDEQH/xAAcAAACAgMBAQAAAAAAAAAAAAADBAACBQYHAQj/xABBEAABAwIEAwQIBAQFAwUAAAABAAIRAyEEEjFBBVFhBiJxgQcTMpGhscHwI0JS0RRi4fEVQ3KCohYkMxc0U2PC/8QAGQEAAgMBAAAAAAAAAAAAAAAAAAECAwQF/8QAKBEAAgIBBAIBBAIDAAAAAAAAAAECEQMEEiExQVEiEzJhcaGxFIHx/9oADAMBAAIRAxEAPwDMOahOanH00Goxck6om6mhuYmi1ULEAK+rVxTRgxXFNMAApq7GopYvQxMRGMRQxetarwgQB7UNzUwQhPQAMhCcEdwQnhAC9QJaomnhKvCEM6R6N8TOGc3djz7nAH5ytsXN/RzxHLXdTJtUbb/U2SPhmXSF0MbuKOflVSZFFFFYVkUUUQBFFFEARRRRAHMixBe1HcquauQdUWc1DyI7mqppoAEWr1oRC1eZUxFIVmi69AV2NTAsGqKy8LUADcgliayIZagAD2oT0w9qCQgBZwS703UCWegZMBijSqMe3VhBHkuzYDGNq021G6OE/uPI2XEyt49HnG7mg42PeZ4/mHmL+RWrDPwZs8OLN8UUUWsxkUUUQBFFFEARRRRAHNi1UIR4XjmLkHUFixeQjPaqFqBgnNVciNCZp4UD2teSnGDl0RlKjHhqtEarKZY0t4D7J+sLw0pF/j9/FXfQ/JX9UxwKs0Jurgd2+770S7WqmUHF8likpdEIQHhMkITgojAOCAU05qEWJgKPCWe1OVAlnBBIVeFfBYo03tc0wWkEHqLrx4QSpRdCkrR2vhPERXosqN/MLjkdx704uf8Ao64xD3UXGz7t/wBQ1HmPkugLoxluVnNnHa6IooopECKKKIAiiiiAOekKpViquXIOoDKo4qxchPKQxjCt/N7vqfvRM0qRPz5LHYvHGkxkUqlSdfV5SRvJBI5/dk6OKtp0zUfLWgAnMDLQYJBAkyJ966WLG1Ffkxznyx9rIB7pnncjflfzUr4kMF2mOYAsrYDiAfTa+mTle0FsiDB0tsh4qo421VjVcFadnmZpuP6+Hj/VJ4mjHeHn57rxsh0Rb7+qM+pII5j6Kqcdyoti6YmQhkIjTZeELAagD2oTwmSEJ4SGJVAgVgm3gBKVxdMYtUal3ph5Sz3JjD8OxhpVGvbq0gjyXa8JiRUY17dHAOHgRK4UCup+j/H+swuU603Fvkbj5n3LZgl4Meoj5NnUUUWkyEUUUQBFFFEAc9JVHlekobnLjnVKPQXORajkElIY9hzIHu+wq4mmDY8wR8vP6oOFr5THP58lXCMrPzetaxha8hmUkhzYHeJPMmNBoujh+UL9GXJxIylKoBlYAAGiABYADaNh0TNRtp5LCYjFmn/lOPUEIbOKZ/8A5J/SWnW9pNuXJWWVbWO/xhuMrpExcQeXglK3EXNBLmOAvcQ4XPSCi0qjjd2vITH3HvuqV6ubu7DXlPLr/ZQm9qsnFWweGxjXCxH3zGoTBSr8C09DzFlSm9zDDrjY/e6wGpDZKA/VXzodRyBi9RK1Uw9L1SgYrUKUqJmqUtUKCQMlbx6McXFWoz9TA7zaY+TlojjdbP6Pa0Y1g/UHD/iT9FoxP5Iz5lcWdZUUUW455FFFEARRRRAHOnIZVnFCcuOdYq4IasV4CkMqE3h8YW63HxSqhKnGTi7RGUU+zKsxzDqY8RH9EJ1VmxHkCUg16MCr/wDIZV9JHtSpNgIHPf8Ap4qjacK5Kq5yqlNy7JqKXRMylRmYR7vHZDD1ZrlEYBzohRz1Sq9eBAwbnJeuUWo5KVTKBoBVclnlHqOStVyYwbnJvhmMNKo14MFpkeKx+ZWp3c0dVdiXyRTk+1ne+GY9taiyo0gh7QbGb7jyMhNLlvo97RmniDhv8suy32fEgt8dD5LqS6DVM5qdkUUUSGRRRRAHN3FCcrOcqkrjs6yKOchulXe9Dz8ygZ6o1CLl6HJiDK4eg5lbMgA2dDc9VBVHFAi8qSqwr125W9T8k6AVdc+Cs42UayNVR6AAvS1RyNUKUqvhA0BrvWPrVExWekyE0M9aU9wxgdJieXj4boOHwZfpZo1d9OpSbOLsALGOzi19CCM0mB4BdDTYn9zMOpypfE3nifDzheG4Ss13f/i6dQui4FTMMpPICAuqNdInmuVcar+u7OtcD/7d9OT0p1Wz8CF0zhlcPo03C4cxp94CvkZUNKKKKIyKKKIA5iSEJzlJQn1Fxzrnr3oLnrxzlRrkxBMyuHIWZT1iYg7ZNhqvcpnUfNLtqkE3ibKCtHgpNNeBWmNhQNXjXACSQPEwmsLTD5MjKNSCDCVegPcPSgZ3aD4nklnuLnZii18RnNrNGioTZD9Al5BVAgVEyQlqgSGJ1klWT9UJFw2iSdALk+HNBITqtXlDC5rulref6ujf3WVp4Om29Y3gkUhvEe0Rp4LWuL8dqV3Naw3Y8jTutaDAkA9dF0NPpW/lMw6jVqPxgU4jx13dbSFnZ25QYggwHGNtb9Fi+EYA6GQXTJn8zXXjkCHBEpNFIvNw8uDidJJzSIGgv8k3gAQ2m90AuL/GXtkD3tC61UuDk7tz5Oj9gqf8TgcbgnH2g7L4Pbl+DgD5rafRlxE1uHUs3tU5pO/1MMH76Ln/AKO+Kepx7BPcqhwdNoBu0+8LbfR5xJhxnEaFMgsFf1jCNIfd0f7j8FkyKpM043wb6oooqiwiiiiAOUFyC4q5aqwuQdcE4qkIrgqhiYjwlY2txluZzGy5zYDoGhM2k72OiaxdfKub4zitSji6pbMZybHmZFtN1q02JZJ0zPqMjxw3HRcPg3udOUgktgQTOxMgaaLHdp8XVpUnZSabpEPIvBMSAY2Wr1O3GKMw+oA4Ee20bED4wfJYKqK2Kce80Ru+pudgXHXwXSemjE50dS5P/g+XMrNzGpXe68udU7pI6NFucTuh4evk/wDG19OoNKjKtSD1dLvhCLg+y1VrINaiyTPtZjpEGB4Iv/TjPz4w+DGn+iFpMj8MHqsa8oy2F7f4nIGkUy/TNkN/9uaJ3Q8T29xDf8xk8sjP3KxP+AYUOk1arvANb+6YfhsJB/De4nd1Q+WgV+PRJR+UVZGest8N1+mbZ2L7YuxjqlN4GZgDg4WkTBBHO4+K2KsuWdi2ilxJjWaPa8XP8jnXPKWhdFx/HKeHb+JBqCA4TLGkxuddRquZl0kvqVFcG6GpioXIZbg3PkyGtAnM60j+UfmWKxnaZmHa80QQ6mRnc6CXNP6eXhvO61niPaSriYDzL6dUtbU0phr7AyDpMBIvc1lR7qp9Y7utnKA2TOuxsAdlsxaWMOe2Y8uplPjpBcTWfVqF+d1OmPWuDgdWuh1gdBbXqj5mU2tawWkO6kxYnckykCS4RJMsDcx0FwfcbeUKtRrnmYsbADQc4jwW1RMLmEqPzubEzYk8iBsfL4pvF91jnyYbleByLXA2HX6qmFwcZSdQZI/e+qDxDES2qz9bHhsc2py6FHvkydIvGaT3nXF/YEd1og3jc81ufoNwBdicXXiGwymer9SfgtA4bjh6um59sjQDP6/ZC7R6JeEtp4Z9UOn1z7jYZf3lYZcxbNy4kkb0oooqSwiiiiAOUxKq9qJ1XjohclHWB5V45lldrlYtJFgVJJvoi2l2YPiIWgdocK4Vi7KcrgIO0ix810nEUg65IjlIkRAuDdoki55pDGYGabw/KAW2BI2cBMbRzWrTbsc91GfUuOTG4p8nMi/fL9+aw9asS6eq2JmDL3NY3vPqEANG5cQB8Suj8J9FuGZSPrHPc8C5Y7IJ/ltJ8SfIaLr5nXBx9PyrOduqRGYwCYk9V7rpLvBpPyTnbfsx/COY5ji6k93dJ9oFpGZrosTcGdwVtjRIRPVOK6CUWvJprcK86U6h/wBsfNBxjX0xLmECQLkb9At5IWpdqKxcKgMdxzY8JGqrWqnJ1SBRMM4vGJZ6uc5kNjm4Ob9Vl64LqbTWqZhZppDdzLXJNzv9ysJiqmWrSdMQWmfMJmiS4l7u84hzp6mNP0x9laWrkxydJD+TO8gENpZmywCIDScogdSPqite2oScn82+twSOvs7IHqXOzG8F1+RMnUgGNkxgAJbERcSNBI221j3ealVGe2y7aEfmuB12kSOauyKbXE6ztuNfAeCF/Fwx0bG+usQJnTyV6zSG5naWHO0kSAhsFEIx+fJNgTAvGg357JCvTL2zfuguaY1gjMDyEclkMNh893NIpwS0fmcT8h3dOqHiMS9plt26ZIiPFRrd+id7f2Uw+Cp+raHOLWtzWm3tnffZdv8ARRiJwr27NfbwcP6L5+xbwWTFw4mBP59YGkSPiu2ehPFZqNSbGGGPeFTmXxLcLuR0xRRRYzWRRRRAHz//AOqOFg5ab8wFpAyk77TIVcB6VsM9hFak6mZtlnS8GZ0sAbg3stEZi8tKs2qw+uc4OMtHdBBBcABAGl+qUw+Ic91JrGDMCYJuCJ0iNAro44NJ0iuU5ptWzorO3uEYIc7PDQTLnPlx1EX+my8b6TqLan4c5XC9MNjvACI62iFqj8O0PINOlrqGiOehF1R+OYwgOFMNIIsG3F7ZQL3jqrXjRUshmsP2u9fxFhLS2nVHqi6TPfsHAG0zl2mwV+J8LcKjy6qXEgNcQB3pMzz5COnVanxCvkc2oyHND2vkxMtNoiOQB30M3Wd7Y8eJxTg0mJ7wO5ygfVVOKckWqTS4MfwvHjD4qjVPebTeJjcNMGOsTC7TgMfSfTztcHtP5myQRbWPZ3kGCFwar3mwQti7N+j/ABGJph8tYw6OfMuHMAC46mJ2lWZY+SjBJ1Qx6S+OMqtbSpkOFNznucDIzHKA0EWMAXItJ6LO4LvU2Hm1p94C0ztT2UrYRsvyuY6wewy2ReDIBaYvfylbbwKpOGon/wCtvyAVGTpE5fkbexa52tw49U8gXIufAhbMQsD2pP4T2xbKb+Xiqo9iNIxrv/Ef9P0Ww4Whl5SDcNOgkjXzBtyWt44/hMPJbBXMB9xq0a2k5SDGgNiurfLK8i4QR1ZrS+YjINIvsL66RuhDFWECJIE7WtcnUr3Fv7zmgZvYgC8xd1wPhcr2hwdzoLzkpkm24nQ9RMa+5Q3eiCg/IA3qOABLnFwAMAZmm0NPtaHoslToFsvquBeLht7Exr0+7op4aA0adx2a4lxEDQ63VmtMX1ECdegjpEfeslG+ZA5JcRRQVcxkCANosB8IuhGkSTFg65IP3I0RC8NN7je9za02XrSHd1ogbeKsv0VV7KNwdyAbkaj3j4roXom4q2lUe2q4D1gDQR7Mj5LSnMIyEkWInw/uPirYCk8mBLfxhlA5aD3/AFVGTlGjHwz6RUSvC6BZRptcZc1oBPWE0sBtIooogD5XFB+MdUrOa1sU3MySXOJuZNhEdEtS4KxhpMBJzOaXkEWmO6IJixuf6onCabaVAVCcvfc2wyuJmBINj4bLBtxZFRzhIMyDodemtltxxjGKUejLklKcm32Z/G8Bw7e6KhaZsS8zfpt8OaFh+y1K2YtOabl3KY/N4KmG4c149bncWk3baZz3vvsnK+YCKZPdMxIJi+0ydeSnS9FVteRTjfCRRoEsa0g/mDr76i4NihdsHRii4j2g06g6t6JmviKr8LUPQzfcOHnpNvJK9rHZjSdF3UaDnHmTTKql9yZfj5VCP+LsLcokE9PLWV3fh+JYabCwjIWNLY0yQMseFh0hfNpC6X2IZVaxjXYh9NtQEtpgNcLTL3Z2uDAS0iQJMEmBBMWpZHXoEoYV+zPekTFtGDqNJ71QtDOrmnM5w8BYnm7qsb2TdmwdE/yke5zgsZ2j4eKxqPbWfUqU2kkOcHtcwamm4NbGWZLYiASDZP8AYZ04JnQuHxn6qvNBwVSDep8ozuVYTtJhZYXcwREcmvufeAs8GJHjAHqiCQJkDr4LOmM5biL0G9D9StowfCs9P8V3dLg8gEXBaIOk26zutZqN/AI5OPzW28LxM0qbpjuNEkX0i1vuF1HHcVylSD0WtoMOUTJ1IBMXAgEjmBCB61zidDuDeI66f2XlfGDXNJ10tYwbfZSj8WZho3kdDBJttvzUkkuihu+x6nii0QTpMA6CPDXkUCpiS72ZgaEnXTbTUJWjQzRrpyIGs2jW6dZVa3efK2+23xUiNg6eGmJJJ2tcix+SfwotYm1omZ8SdNUp6w2trrGxvEncapqg3NMmxFxqJG56IYIJWMtLWkXnTmba+PJbP2LwPra9HNHtNcfISVrAAEaZRJJiAFsnYCqalfDlp1LXA9ALqjJ0acfZ25RRRYTWRRRRAHyKe9QqNJa1rXy2mHz3pgwH94Jmvg2NrhzhZzGkFsWMAEZQYIiPGUD/AAGo8hxpywuJkOzNiTYOJJB8Vn+Hdnz7bz7OjjeRAgT5fcLdjxqlf9sx5Mjt1/QHh3B2+oeDU9XmlzBczlE5jJteNFkaHAhma51e5gGADbS0+SA/h1d7gJOVwuZ2gTHv2TdPs+cjmuqPIzZmmzoIJIjnbbwRLGl5/kUZtrr+DH8T7PgMef4ju9+xBuDfZwH3usF2iYPV4Yg5vwGDNBvlcG6++yynaeDhzE316G0a9FhcTVnA4bmBUE+FRxhVTVFuN2a9Us7zXROB4j1opPpQ5zaeRzb5mENLA8NaC4iIIc0GHAzFp53X9op7B2aPep48jxzbQZYKcVZvvGK3qc76jgaj6Xq2t7weXPp+re97Xd4ANzGXAFxIgRMU9H1T/tnDlUd8mrTWNJMASTsNT5bp/g2JfTa9rXO1LyBsBvcwVHK3l7IxSiqR0zPGqxPHH03tb+I0FhmJBnnosDwzhuIxbXPpMc9rTBJfTp3gG0kTYj3pHiuDxFC1Wk9gOhfmc0+DtCqFiXslb7owzh+E/o4rI8NoPNFhzAAgAa6CbJWq38I2jVN8G4nTZRa1xvfxFzoTzgaLoKlX6KZq4/7G/wCFE6m55bSDaenyKN6g/lZO+Y3k3FgLBC/6io2IbeNZIuLj5aq7u0gIhrN7QOc+SN3or2+wlPCu0MmROuoG1jOxTRwgaJty+wRPzSGGxlUuaXiBc3gc7a+KaNcuhuhmx2RbCkEjMRAgfA+SM1kFt5jYC1j0+qq8Ad1uaSC10wL6928nyKrhq7nfhsu+eoABAuTy0T6Qds9xuHzioMxDGNcSSbT+Uc4m/uT/AKNcaKT6RzAhj9RymEjjC31bqbTmmS536nxp4D6KdiqJaMrxdju8edwQR5LK7k78UalSVeT6VBXqHQcC1pGhAj3IiymgiiiiAPmDCte1tniCBIIzA2E6fPRM1a7hAJIiYABAEdCJvPzWLomo4d5shrQJ7vW880//AAfORO1iPy7zbRdSjl2eu4uRLsxi+hmLNuPirjioBN7ZxOUxqXEW2NtdkPG4cZTIE3scuxbcn4ob8I0l1j7Q0HUzMdD8UUFtC3EcZTqh2neLp735soiJHMc1gqdN9TDMaBDWPq942EloIbPPU/3Wxjh1MEQJvsC20C1zfQ3WMGCBENc9rSbtDiL7GJvofcqsuNyXBbiyqL5Rq1bVbR2N7P8A8ZVFPNla1uZx1dlBAIaNzfy16LXq2DdmgAyr4Ku+mZGZpabOEgtPQ6qiSe5mptNHeMDwqlhmltFobA9sQXHxqanygdFzLjVMNx+JAsHF52/OA75lDw3bnFADNUzj+em1x83QHH3rHV+IvqVHYhz6YdUc7UgdDDBMDYeCjTXYN30dC9GGK/7V7RMiq6Y/mYzKf+LvcmO0/bGjRDqbS2s9wLTTEFgkEfiRbf2bnnC5WOI+ra4NqyHQHMaagDh10BjkVRvFGN0At0P1KlGKb5YXJKkh2oyKZHRecJq0G0mmox+Yl3eGW8RAE66hIVuKOqCAQ0I1CMtNkNIDydQCcwEze2nVXzkuNpWo8VIyk4dwgPe2CWyWtNgJ1YfKOqdwuDpA2q0zGoeXC06QbGFr1VrjRYzKYD3PJvBmBGnIJqri6ZFe3/kc0tPdsBqRfnZQ3vyweOL6T/sz7+FuLQKdSiLH840F+RsJ+KtheHNZGavRmW6OJudrD4rXKVZmSmCXSG1c8akk/h3915TDMaC/Dui7Iz3aZyk96AbkiyPqP2geFembEcRh2HvVTUM2axkXNgJd4SIS3+MAgCmz1NJxdmM992UgETrusaxtV1N2Wi4A1A+SCAADMbdNJ3TtLDtpw97xUfq0RDWkmZG8p/KXYvjHrgYwvdALxE2Y07A6uPkYV+CYkurGbAt9+VxHyIS+Yky4mfuCE7gQPXbWB/5R+yk40itSuX4PonhFTNQpEfob8gm1jezpnC0o/QFklgNxFFFEAfM+ApvaxwcY5wLcyR7/ALsjeuEki40s6wsNelvFIt4814eGjX+Q7gacygVeJGfZ1nlvfl5eS6a5OY+DJYutb2j13sQ25Gmw+9RnFwba5xcae1qDH0WP/jajgZJ0FwHb2025SpUqOOa7j3g6wtEybxdMjYUuI1Jvm91rW8PgsdimQGmTIO889Ou6fcHEGMxu74i4F/lzSRwBymZ7p0066eG9kpWwVIwrnXOo5c/2VWgXuYM6R1jZZh3B4cZHy/m/cI9HhGndPnHNseHtKvay76iRrNfDuvAMBLeqPJbu7hmZuloF5Gp8dD5pB/BxnFibmRv7MgXAEqDw2TWejW24Qpmlwwn97LY/8PA1B3GgaRprtoV5Tw0GIOxt/qbe1tyrI4UiD1DEMNgACD8Df6fVGZg2zemCA73XuO70TTgYixiIBgajY+PNCfTMb67kWmNJ0Vu2ircyjKbWzlEFwLZBm4EzFuXxV4AFspBixEjU6AwQZVhhydBoRfW0kaeCLh8IY9mYgbiDyny8kUJsJhKozwGA+LGxzNonSU/SLqTXZXU2Am2RhGo3Jv7+SDVpZWmYmxHezRafP37pfEvdUl21tOUjWNfFJkk2hg457gZdIsZNthp0VPUGTJPMSI/sF7So20JI3/a0clV9YRI+WnO3KyEqE3fZakTpPW3VXweIBrmTEFo8ZBhDoD7/AHXjmxUY46WnqWm3wKjInFn0J2FxGfBs/lke5bAtQ9GVecKR+l5+K29c+XZ0F0RRRRRGfMuGdRY7uAGQO9ESIN4jfWVdtVpaII5Ex7tpG61XBuc2wAhsjU3jc9UxRxhFt77nXX910Yy8nOmqdG106DQ25IhusgA3Omlv3VqrWgHKRZl50OXnfcbiy1qhi3GNIBjre49xRRxNxE6TLTAHhYaclKyBsYIl4ge1MOvIymL/AGChPonvd1hBOhac0XtcWuPfZY7D8RfEuJMhu/gDt1Q6GOd3wHOiwvGtzYREQnYGZc0guAm4nQQO8wXGxsVZoMwSToW5iAYGWdTffTosdT4gC4G4MDwsZ521PvRaeK3EyBO0Gx2IMFFjMkyq0CTlAMAnYmIBjy36pDEUQYOYEhwuJInKbkaxCZw1ZztBEgGJtvMgBDfVuW9WEax7Q1JMlKxtWhOrhySb7nVpB70EA3B2JQxhAYPdd8+c23ssi+sYnk4AyBYhrtI1+CrSqmcp9rfkbfDQqW4jtQk/Cw3QQP5TqCdZtyv1Co3CQTl3Fh3ZOWBEzfyTdCo178u5iZAgl2Ui4I3KsaRMEnRpJI3vy0n3JWPaKtwZAMNi5EQBPsuEg673n91ep3TZ25tIIvJNxoAUVj5DsoAiDfkSRtrbnKA+r3o0mQIAGnPpcosBTFNJnMSIAjTrcHQq7WhpO5H5YgHUTHK4XlV/ey7lutxdpIQQZJtsJud9PHzQIOap6zYzaAgh0OMgzz8/hqhVDE6/1BB8tVelSkyOqYi7nxvHMfuoaslo1ubczAKAyqJ3RSSXsA/V/wDkqMuETi7Z2n0S15p1m8nD5Lf1zD0P1iX1xzAPyC6eufP7joQ6IooooEj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2" name="Group 21"/>
          <p:cNvGrpSpPr/>
          <p:nvPr/>
        </p:nvGrpSpPr>
        <p:grpSpPr>
          <a:xfrm>
            <a:off x="1302696" y="2790825"/>
            <a:ext cx="6781800" cy="2438400"/>
            <a:chOff x="1219200" y="3648075"/>
            <a:chExt cx="6781800" cy="2438400"/>
          </a:xfrm>
        </p:grpSpPr>
        <p:sp>
          <p:nvSpPr>
            <p:cNvPr id="23" name="Oval 4"/>
            <p:cNvSpPr>
              <a:spLocks noChangeArrowheads="1"/>
            </p:cNvSpPr>
            <p:nvPr/>
          </p:nvSpPr>
          <p:spPr bwMode="auto">
            <a:xfrm>
              <a:off x="1219200" y="4181475"/>
              <a:ext cx="1295400" cy="1524000"/>
            </a:xfrm>
            <a:prstGeom prst="ellipse">
              <a:avLst/>
            </a:prstGeom>
            <a:solidFill>
              <a:schemeClr val="accent1"/>
            </a:soli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en-US"/>
            </a:p>
          </p:txBody>
        </p:sp>
        <p:sp>
          <p:nvSpPr>
            <p:cNvPr id="24" name="Oval 5"/>
            <p:cNvSpPr>
              <a:spLocks noChangeArrowheads="1"/>
            </p:cNvSpPr>
            <p:nvPr/>
          </p:nvSpPr>
          <p:spPr bwMode="auto">
            <a:xfrm>
              <a:off x="5029200" y="3648075"/>
              <a:ext cx="457200" cy="762000"/>
            </a:xfrm>
            <a:prstGeom prst="ellipse">
              <a:avLst/>
            </a:prstGeom>
            <a:solidFill>
              <a:schemeClr val="accent1"/>
            </a:soli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5" name="Line 6"/>
            <p:cNvSpPr>
              <a:spLocks noChangeShapeType="1"/>
            </p:cNvSpPr>
            <p:nvPr/>
          </p:nvSpPr>
          <p:spPr bwMode="auto">
            <a:xfrm flipV="1">
              <a:off x="2590800" y="5172075"/>
              <a:ext cx="22098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" name="Oval 7"/>
            <p:cNvSpPr>
              <a:spLocks noChangeArrowheads="1"/>
            </p:cNvSpPr>
            <p:nvPr/>
          </p:nvSpPr>
          <p:spPr bwMode="auto">
            <a:xfrm>
              <a:off x="4876800" y="4791075"/>
              <a:ext cx="457200" cy="685800"/>
            </a:xfrm>
            <a:prstGeom prst="ellipse">
              <a:avLst/>
            </a:prstGeom>
            <a:solidFill>
              <a:schemeClr val="accent1"/>
            </a:soli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7" name="Line 8"/>
            <p:cNvSpPr>
              <a:spLocks noChangeShapeType="1"/>
            </p:cNvSpPr>
            <p:nvPr/>
          </p:nvSpPr>
          <p:spPr bwMode="auto">
            <a:xfrm>
              <a:off x="5580063" y="4005263"/>
              <a:ext cx="792162" cy="64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8" name="Oval 9"/>
            <p:cNvSpPr>
              <a:spLocks noChangeArrowheads="1"/>
            </p:cNvSpPr>
            <p:nvPr/>
          </p:nvSpPr>
          <p:spPr bwMode="auto">
            <a:xfrm>
              <a:off x="6324600" y="4638675"/>
              <a:ext cx="533400" cy="609600"/>
            </a:xfrm>
            <a:prstGeom prst="ellipse">
              <a:avLst/>
            </a:prstGeom>
            <a:solidFill>
              <a:schemeClr val="accent1"/>
            </a:soli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9" name="Oval 10"/>
            <p:cNvSpPr>
              <a:spLocks noChangeArrowheads="1"/>
            </p:cNvSpPr>
            <p:nvPr/>
          </p:nvSpPr>
          <p:spPr bwMode="auto">
            <a:xfrm>
              <a:off x="5715000" y="5553075"/>
              <a:ext cx="609600" cy="533400"/>
            </a:xfrm>
            <a:prstGeom prst="ellipse">
              <a:avLst/>
            </a:prstGeom>
            <a:solidFill>
              <a:schemeClr val="accent1"/>
            </a:soli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0" name="Line 11"/>
            <p:cNvSpPr>
              <a:spLocks noChangeShapeType="1"/>
            </p:cNvSpPr>
            <p:nvPr/>
          </p:nvSpPr>
          <p:spPr bwMode="auto">
            <a:xfrm flipV="1">
              <a:off x="6477000" y="5629275"/>
              <a:ext cx="990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" name="Oval 12"/>
            <p:cNvSpPr>
              <a:spLocks noChangeArrowheads="1"/>
            </p:cNvSpPr>
            <p:nvPr/>
          </p:nvSpPr>
          <p:spPr bwMode="auto">
            <a:xfrm>
              <a:off x="7467600" y="5400675"/>
              <a:ext cx="533400" cy="457200"/>
            </a:xfrm>
            <a:prstGeom prst="ellipse">
              <a:avLst/>
            </a:prstGeom>
            <a:solidFill>
              <a:schemeClr val="accent1"/>
            </a:soli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2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5029200" y="3876675"/>
              <a:ext cx="400050" cy="3619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SN</a:t>
              </a:r>
            </a:p>
          </p:txBody>
        </p:sp>
        <p:sp>
          <p:nvSpPr>
            <p:cNvPr id="33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1219200" y="4791075"/>
              <a:ext cx="1257300" cy="3619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20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TUMOUR</a:t>
              </a:r>
            </a:p>
          </p:txBody>
        </p:sp>
        <p:sp>
          <p:nvSpPr>
            <p:cNvPr id="34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4953000" y="4943475"/>
              <a:ext cx="400050" cy="3810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SN</a:t>
              </a:r>
            </a:p>
          </p:txBody>
        </p:sp>
        <p:sp>
          <p:nvSpPr>
            <p:cNvPr id="35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6553200" y="4714875"/>
              <a:ext cx="209550" cy="3619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II</a:t>
              </a:r>
            </a:p>
          </p:txBody>
        </p:sp>
        <p:sp>
          <p:nvSpPr>
            <p:cNvPr id="36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5943600" y="5629275"/>
              <a:ext cx="171450" cy="3143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II</a:t>
              </a:r>
            </a:p>
          </p:txBody>
        </p:sp>
        <p:sp>
          <p:nvSpPr>
            <p:cNvPr id="37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7543800" y="5476875"/>
              <a:ext cx="314325" cy="3619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III</a:t>
              </a:r>
            </a:p>
          </p:txBody>
        </p:sp>
        <p:sp>
          <p:nvSpPr>
            <p:cNvPr id="38" name="Line 19"/>
            <p:cNvSpPr>
              <a:spLocks noChangeShapeType="1"/>
            </p:cNvSpPr>
            <p:nvPr/>
          </p:nvSpPr>
          <p:spPr bwMode="auto">
            <a:xfrm>
              <a:off x="5257800" y="5400675"/>
              <a:ext cx="4572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" name="Line 20"/>
            <p:cNvSpPr>
              <a:spLocks noChangeShapeType="1"/>
            </p:cNvSpPr>
            <p:nvPr/>
          </p:nvSpPr>
          <p:spPr bwMode="auto">
            <a:xfrm flipV="1">
              <a:off x="2667000" y="4105275"/>
              <a:ext cx="22860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90141" y="477819"/>
            <a:ext cx="8074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tx2"/>
                </a:solidFill>
              </a:rPr>
              <a:t>Sentinel Node Biopsy in Breast Ca </a:t>
            </a:r>
          </a:p>
        </p:txBody>
      </p:sp>
      <p:pic>
        <p:nvPicPr>
          <p:cNvPr id="41" name="Picture 2" descr="C:\Users\Gemma184\AppData\Local\Microsoft\Windows\Temporary Internet Files\Content.Outlook\BPS53G8B\NWSTC_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835986"/>
            <a:ext cx="838055" cy="97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3"/>
          <p:cNvSpPr txBox="1">
            <a:spLocks noChangeArrowheads="1"/>
          </p:cNvSpPr>
          <p:nvPr/>
        </p:nvSpPr>
        <p:spPr>
          <a:xfrm>
            <a:off x="424815" y="1155107"/>
            <a:ext cx="8424862" cy="4535487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/>
              </a:buClr>
            </a:pPr>
            <a:r>
              <a:rPr lang="en-GB" dirty="0" smtClean="0">
                <a:solidFill>
                  <a:schemeClr val="bg1"/>
                </a:solidFill>
              </a:rPr>
              <a:t>516 evaluable </a:t>
            </a:r>
            <a:r>
              <a:rPr lang="en-GB" dirty="0" err="1" smtClean="0">
                <a:solidFill>
                  <a:schemeClr val="bg1"/>
                </a:solidFill>
              </a:rPr>
              <a:t>pts</a:t>
            </a:r>
            <a:r>
              <a:rPr lang="en-GB" dirty="0" smtClean="0">
                <a:solidFill>
                  <a:schemeClr val="bg1"/>
                </a:solidFill>
              </a:rPr>
              <a:t> – all isotope alone (5-10 </a:t>
            </a:r>
            <a:r>
              <a:rPr lang="en-GB" dirty="0" err="1" smtClean="0">
                <a:solidFill>
                  <a:schemeClr val="bg1"/>
                </a:solidFill>
              </a:rPr>
              <a:t>Mbq</a:t>
            </a:r>
            <a:r>
              <a:rPr lang="en-GB" dirty="0" smtClean="0">
                <a:solidFill>
                  <a:schemeClr val="bg1"/>
                </a:solidFill>
              </a:rPr>
              <a:t> of technetium/albumin) </a:t>
            </a:r>
          </a:p>
          <a:p>
            <a:pPr>
              <a:buClr>
                <a:schemeClr val="bg1"/>
              </a:buClr>
            </a:pPr>
            <a:r>
              <a:rPr lang="en-GB" dirty="0" smtClean="0">
                <a:solidFill>
                  <a:schemeClr val="bg1"/>
                </a:solidFill>
              </a:rPr>
              <a:t>96% detection rate</a:t>
            </a:r>
          </a:p>
          <a:p>
            <a:pPr>
              <a:buClr>
                <a:schemeClr val="bg1"/>
              </a:buClr>
            </a:pPr>
            <a:r>
              <a:rPr lang="en-GB" dirty="0" smtClean="0">
                <a:solidFill>
                  <a:schemeClr val="bg1"/>
                </a:solidFill>
              </a:rPr>
              <a:t>Axillary pain:       SNB 8% v </a:t>
            </a:r>
            <a:r>
              <a:rPr lang="en-GB" dirty="0" smtClean="0">
                <a:solidFill>
                  <a:srgbClr val="FFFF00"/>
                </a:solidFill>
              </a:rPr>
              <a:t>39% Clearance</a:t>
            </a:r>
          </a:p>
          <a:p>
            <a:pPr>
              <a:buClr>
                <a:schemeClr val="tx1"/>
              </a:buClr>
            </a:pPr>
            <a:r>
              <a:rPr lang="en-GB" dirty="0" smtClean="0">
                <a:solidFill>
                  <a:schemeClr val="bg1"/>
                </a:solidFill>
              </a:rPr>
              <a:t>Numbness:                           2% v </a:t>
            </a:r>
            <a:r>
              <a:rPr lang="en-GB" dirty="0" smtClean="0">
                <a:solidFill>
                  <a:srgbClr val="FFFF00"/>
                </a:solidFill>
              </a:rPr>
              <a:t>85%</a:t>
            </a:r>
          </a:p>
          <a:p>
            <a:pPr>
              <a:buClr>
                <a:schemeClr val="tx1"/>
              </a:buClr>
            </a:pPr>
            <a:r>
              <a:rPr lang="en-GB" dirty="0" smtClean="0">
                <a:solidFill>
                  <a:schemeClr val="bg1"/>
                </a:solidFill>
              </a:rPr>
              <a:t>Arm swelling &gt;1 </a:t>
            </a:r>
            <a:r>
              <a:rPr lang="en-GB" dirty="0" err="1" smtClean="0">
                <a:solidFill>
                  <a:schemeClr val="bg1"/>
                </a:solidFill>
              </a:rPr>
              <a:t>cms</a:t>
            </a:r>
            <a:r>
              <a:rPr lang="en-GB" dirty="0" smtClean="0">
                <a:solidFill>
                  <a:schemeClr val="bg1"/>
                </a:solidFill>
              </a:rPr>
              <a:t>:           0% v </a:t>
            </a:r>
            <a:r>
              <a:rPr lang="en-GB" dirty="0" smtClean="0">
                <a:solidFill>
                  <a:srgbClr val="FFFF00"/>
                </a:solidFill>
              </a:rPr>
              <a:t>37%</a:t>
            </a:r>
          </a:p>
          <a:p>
            <a:pPr>
              <a:buClr>
                <a:srgbClr val="FF9900"/>
              </a:buClr>
            </a:pPr>
            <a:r>
              <a:rPr lang="en-GB" dirty="0" smtClean="0">
                <a:solidFill>
                  <a:srgbClr val="FF9900"/>
                </a:solidFill>
              </a:rPr>
              <a:t>No difference in axillary recurrence at 5 years</a:t>
            </a:r>
          </a:p>
        </p:txBody>
      </p:sp>
    </p:spTree>
    <p:extLst>
      <p:ext uri="{BB962C8B-B14F-4D97-AF65-F5344CB8AC3E}">
        <p14:creationId xmlns:p14="http://schemas.microsoft.com/office/powerpoint/2010/main" val="135597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4"/>
          <p:cNvGrpSpPr>
            <a:grpSpLocks noChangeAspect="1"/>
          </p:cNvGrpSpPr>
          <p:nvPr/>
        </p:nvGrpSpPr>
        <p:grpSpPr bwMode="auto">
          <a:xfrm>
            <a:off x="-180975" y="5638800"/>
            <a:ext cx="9324975" cy="1057275"/>
            <a:chOff x="-114" y="3654"/>
            <a:chExt cx="5874" cy="66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-114" y="3654"/>
              <a:ext cx="5874" cy="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-6" y="3711"/>
              <a:ext cx="5760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0" y="1"/>
                </a:cxn>
                <a:cxn ang="0">
                  <a:pos x="5760" y="7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5760" h="7">
                  <a:moveTo>
                    <a:pt x="0" y="0"/>
                  </a:moveTo>
                  <a:lnTo>
                    <a:pt x="5760" y="1"/>
                  </a:lnTo>
                  <a:lnTo>
                    <a:pt x="5760" y="7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84" y="3710"/>
              <a:ext cx="930" cy="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Gill Sans MT" pitchFamily="34" charset="0"/>
                  <a:cs typeface="Arial" pitchFamily="34" charset="0"/>
                </a:rPr>
                <a:t>LCTU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84" y="4136"/>
              <a:ext cx="1032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Gill Sans MT" pitchFamily="34" charset="0"/>
                  <a:cs typeface="Arial" pitchFamily="34" charset="0"/>
                </a:rPr>
                <a:t>Liverpool Clinical Trials Unit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7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28" y="3834"/>
              <a:ext cx="936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9" name="Picture 2" descr="banner_bkg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55575" y="543734"/>
            <a:ext cx="7429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tx2"/>
                </a:solidFill>
              </a:rPr>
              <a:t>What are Medical Devices?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4" name="AutoShape 6" descr="data:image/jpeg;base64,/9j/4AAQSkZJRgABAQAAAQABAAD/2wCEAAkGBxQTEhQUExQWFRUXGBgYGBgYGRgYHRgbHBgWGBYXFxwdHCggGBwlHBcWITEhJykrLi4uFyAzODQsNygtLisBCgoKDg0OGhAQGywkHyYvLC0sLCwsLCwsLCwsLCwsLCwsLC0sLCwsLCwsLCwsLCwsLCwsLCwsLCwsLCwsLCwsLP/AABEIAIsAtQMBIgACEQEDEQH/xAAbAAABBQEBAAAAAAAAAAAAAAAEAAIDBQYHAf/EAD8QAAIBAgQDBQcCBQIEBwAAAAECEQADBBIhMQVBUQYTImFxMoGRobHB8FLRByMzQmIU4RWisvEWJFNjcoKS/8QAGgEAAgMBAQAAAAAAAAAAAAAAAgMBBAUABv/EACgRAAICAgIBAgUFAAAAAAAAAAABAhEDIRIxBEFRBRQiMmFxgZGhwf/aAAwDAQACEQMRAD8A6IxqC4fOlmmh7tYkpGwog916iDV7daoQartjEOJmvFNMn8mnqZqDhE143596dHKmkda6jhr0lp5SoyINccSq1TW0JIA1nl1ocGrfgi6M565R5aAsfmPnTcUOcqFZZcI2GYLh6gS3ibpyHl507FJczWu6NtVz/wA0FM0pB0SIhiRGvWn2xK5iYSQsnck8l+NF4ZOoyjkPznWxjSh0jMlJy7K7F8It3JgZG5Mo+oGjVmrttrblHEMvwPQjyrW8Uwy3psM1xdA7FPDmSYKZ40DbGIMc6re0mFGW26j2Tk0/SQYHuI+dV/L8ePDmu/8AB/i53y4voqrRohTQls60QlZsS+yQmrzguLgiqI0Tg7sGrGGfGQnJHkjcqa9oDhmIkRR9bCdqzMap0KlSpVJBhbWwmorzRRDChLprAkbaBLtzSh3en3TrQ5NIbDod3lE2daq796BrVhw25KzFEjnHQVl6aUmqcUx1AqaARBtUZFSXBUTVAVDS1aDgrg4dY/VcB9c37ZazjGrXs7ifEbP6zmXyYDWekgfLzp/iz45NiPJhePRd2R4bYEkzMbidQaPeJ8Q5aVDaHdgqD7z130E7U1Z5sDr02rXMsntNpHr9aquOmbUdWX5SasGb8/eqPjGIzNA2X5nmfoPjSvInWN2NwRuaK1RU1sVEBUk1lJGkyWkulNQ1IVpiQLLbhWJiK09tpE1hLDwa1vCsRmWK0vHnaopZ4VssKVKlVoqmHuUNfFFOKFu1gTNuIBdWgrx9KOvChbi86rMcij4viQiE9AT8Krf4XY93N3MxMtIDGdxqAeVXeMw4YEHnINTfw+4EtjvJAaWJHp0qxjlHg4vt0RNO0/Q1RTTaKhej7zDlQF65XSSQmOwW6aguGpXbWh7pkUpjUhhM1blO6t5B7dwS5/Sp2QHz3NVuATNdRerCfjRGMvkuzdSTRx+mPICat8QzD8bdIDDOOsww98EH30Z/x1SP6bT0lfr/ALVmw81IrUyHk5IqrFS8eDd0W97izOCIyjyMk+poJjNDhqkDedRLJKX3ErGo9D5p4NRipFqESSKKmWolNPmmxAYjyq44HiYMVT0Rg3hhT8MqkLyRtG2DClWK4j34dmwt4W8zTcVlDDNlQ5lnaZ1HlSrXUG1ZkvIk6E5oS/RLGgr7b152R6GKBrq0PdNE3DUE0hoYiAJVpgEgaafv6UImlS27oqFpnPaLO5c6UDebWo3fXeo7rxRuVgpDHNQFa9zzrULUIdBPDbwW6hPJl+E61JxBSGccwSPmftFVznpR+Pui5bW6NyMr+TAb+8RTIq4NfuLkvqTBbZiplagsLekgb1af6Oc2RwzIJZACDp7RU/3R0qFFvomckuwc3IipBcoTvaibFgb6VCTBZaJcqe29VeHxQPSj7JnajQLCw1Pio1FSAU1Cxs0rmICDMfQDqToAPM0PxDGpZUu7BR9fIdTWR4r2giSQc5BCLP8ASUwC7f8AuMCQP0g/G34uGWSWuiv5OZY4/k33CuLrkIJDPmJeNQGOuUHmAIE+VeVzDgPFmVW8ztExGkb0q3V42jCeaVnT7tC3mOtK5eqJrvlXknI9ZEiczUJNTA1A7UtjEJ/+9LNNRO5FNz+dCyaCA5/akzVGr1493pXIijxjUbt8KY71C9yiJoczV5hMaFLK/wDTcZW8ujjzBg/Gh7jUFiblHHshq1QXgz3WLRG/WsHkQdVP0ojhfFB/qLfiC/zBrvAnXn6j0qifFFwoP9S2QbZ6gGe7P2+FbzspwWyF7/K9zMCwgHdjJIYbETEb6VbxYlJ/2U8+bgt99Ge7ZYLEWrzphrNy6pAdCgDaMJjTXQzrGgE86wN7h11wTevZbms2oIKdCzHQcj5A13m9cFxGCg2x/cXgaDSM5M+fs+h51ie03CjcIZZZwujKpEzIM88sQR5Cr8ccYfajLnnlLTZhcNhFtXLRs3LlssQCS/eT5gAKDpO46b11bh/CxdKkXT3Y3ICzMbH9P/5O/Kshw/sJccy+bXmf5fvlpb08NdD4NgLVmc9xmZhqJOU6AGBuetdLFzd0DHM0qTLv/h6GzlQAbQW302M/m9c84r2lW3mFsBiujMTlRDMeJuevIV0XB37bBraQIG3OORj1Hyrgfay69vE3bbMTldsoiInxchrIbej+Wjkkr9DvmZQWvUXFuJs7FmOZuTHQDytr/b66mqZRnJ9/z5/GkgnSfT70x7uWPvOvu9PrWlihGCpFSUpSew9HygbmfTfnXleYJGYSYHSTyr2rakqEOr2X1jtR/mpG4DSp5bkZgN+cVaWe0CnzGklCLg575SSNucVzlcLIBkqZkSOe/PmYpmOtMp3MjXXQg7TrWJk+G45LSo1oefki9u/1OqYbjNt/ZcH0IqY4keVclxXELjZc/iAbTrOvr1mKe3GHU6XWX2eUjT2uZqlP4a10y5D4gvVHUzeHlUfezpXPbPaK9yuI0fqB2jqI1qb/AMSYkxltC55pnI+IHnVZ+DkTLK83F6nQEvQK8zisbY4xiYJZbCRya6Mxj/FST8eleDtI3NrIPqT9xUfI5fZfyT87h9zYG5Q1y7pWQv8AaVtIZdjrl9f8j0HxoF+Pud7kbbD48vvTI+Bk/AL8/Evc2zXqr8ZiVG7AepFY+9xdj/c3z8xzb7UHex5JBjpz939oB+dPh4DXbES89PpGhxOOBPhk+agn5itt2A4m+WClwAnKSpuCJiGIUx1E+Vc14bxBijLsodSwHMEMsTM7xzFH8G45esXRcRoIA2zQQGBKnMSToTtVlYFHoqZMzyLdHasFhkS43tOZJBfOcpjlnJ+VT28cALniysxX4lVzeuxojFcSW5hrd5QJdQQRymB+etYl+NMMd/pssqUzZwr5laM3jYmCpE6gCCI11p0MZTkw1OP38Szph7SKLdzurt265hWK5lIAElYjeKosRx2wlvPjcdcJLXFNnCjKpyOyaOssQcsg5xvVD20tEHHW9YPc4oKOYDC1d9TN1fclYbHjuc2HzAhXBJAglsoGs8geUdaltkximdw7A22w2JAZCovd6A5H9QI4a1cJOrylxfFrOWs5/F3Ci3jc0aOgPvGn3qx7P8SD8N4ffnXDXEttv7OY4f8A6Xst7qsv4x8PFyzYvTEGCfUR9QK7HLYMutnJrbk+v5p5zU2Gw0mbmi/MxUuFcKDkWTtJ5HYH4VLg8OWYl2GxJLGAuntHoB6fGrtpdim76FYukiBIAOgilTcRxMIxFs6fqIEt5wdh0HxpUXKXuDx/BSoLgME6AiJ12mB+da9u47XmDEGdfr+a1NYbSJ5xBHx+ED405HBkuJ320OsA70KWtMbe9oDOJJifX6Uy7cUhdBpM8pmP2qbELbB0nyB+Xuoe/aG88vz6UuaYcWiTCMovWiF2uJodQYdTBB5VqePcTuG5fDswCXrgCBtB4ogLsAMoEAdd6yOGJDo36WU/BgftWjxF1TxJgxGVsZJjQQ1wwW1PLKaVpbolrY7C9n7t0FmPdqdgVLH1ImB6b6VT8Z4ZdsMoYhlYFldZho9r0YaSPMda7Dj+AsL0tcW3bCjKzMFC+1m57nQzzEDlWT7S4xLITMGIa8zW1yiWUKwJKspgHMnLceRqos+RsNJHOipO5+35tTVXl+davcdxvO0rbVRAAXKAo84GpbXfT0qrKgnMYXX2VECNdutPhKTe0FJJLTBnpobyqRwNt6aDFMBCeGnW4P8ADNr/AIOrfSalsglgoj2o95IHuqLCPNwAf3K6a/5Iy/cV6QeREzp7xp586F9HI712LYDhuW+cot5hLdAxH1XSOgoVcTbZFuK0W29kv4ZEnKddNdx5Gah7JcUsXuHXLT3EViuaGMMAQD7J1PTSq7jiNibCNhmDLPhyyOYQ89CqggqeTGhxSvTF5EB9r8IDew7HRXFzD3DuAt1TbBPWGcEegoXhXY+x3jJiGbEMgDHPKDN3lwNBGrrAWZbc0V2iwlwcOP8A6loo/IgQ+w00ChgQOQUU24O/UXJRVfu7gZgXbZGAAJCoCygHfQnnQ5tActaDeIqiobNgZEYlQlkKFzMnOFMkFWMA7jWtFxz/AM3wbMBrkR45jYx66GsVgMe+e2LykuSwDsxUDLmKBbe0yN9N/juOwjB8Nfw51ytcWPJj3if8rge6gxs6PscjtKltSLjag+ysGfLNBCjbqdTERQuMxrMAoAVRsqiFHxksfM61HjLZW46HTI7L8CQPTQfOmKRyrQiiGephvOlS31pUegbZHYx2mq2m1nxLlI0IMMrCP9q9u4lculqORKPnB1mII8O3Umg7aKV+xmorSHWDSRxI922ZkZddIzLHukj0qK4yGfF9+Q20GtSsxI1APy9ajYCJiOX36fKgcfYOxWrMgwQdJ105e+rLL311GIL5gA20Z18J15SApHOqk2dARv06VadnbZuM1sasSrIInUHXnoImTyiojb0yJUtmxtdsMfZQWWey4VRBuW87rpoJDLJ9QayHFca113uXH7y5tO0Af2qB7K6nQdaP43he7unvb9ktzW23eRvoQsgRuR51n2ugEwCR1bT46evOuqKdpERtrY4vKxGo8vz8Ary5JXYg/wC//amDFN5Qegn61Gbunr9hUcgqJLlvWfyY61EQOteMD9PpXjD6/tUdkj0YKwYE6EH4Gp7mjeX7H19KFYT76LxKAHTb1E6qOQ1rjjS9isVluWwdpa2fQzFaXgeBCm7aLEC5fvZgDlzMltclueWYS8c8kVguDX8twgbiHHuj963hBOOtAANZxKFrikSCVtllYdGDKIIro6FS7IeDqXtradg19zlYqMua29t+8QgKARbIAza+KNdYqs4QAbSqyXnuJmSENyPCSVD6hFBUqBO+9b23ZS3LARtLasTroJMk68qy2P7OZHe5395bV26s20AQrnMSzGToYG1dkjyQN2VmLtLauMzuLH8xLgLZSWBCl001kEfKtL/CLiTC7dD5yGiHKtDeJwPEdzlK6eXlTbXZ/D4bxJbtkkxmdWuPPmxbXUdKtsNi3LlcqlVjxKxgNmWEAI3iZg6R7qFY69Tr9jD/AMRMF3PELygRmIce/Q1moH4Z91dF/jJhvFh8QP7lymOsSPoa50NRzjn+9WMb0QOzmlTRcA5A15TgSO5lB5c9ev5NQW3jnyH3r3EGBp0qKxS2xqQ83uX50+9QsfQU5zsPzeko+31FA2EiEV6ijUbyDGux08tdJr1hqa9wv9RfP7g0thBGMSMmVY8MeurCQB6DWhbp01qx4uPDaPMl59xEfU/Gq68dBRSIiMtCaeqenP7V7bGg99NuDb/7f9NAGOkTuaTGa8SnJ+30qUQRE0ddDMFMH2U30mVOomhlGp9KbE766VzRyC8M2W6h0AmDqOYK/f5Vv8FiwEwt4692z2zqB7SMq67AElRPnXN8No8jkdPpW1x1sCzdUCF3jlzqOgMhtQ7mGdbi3N/YzKsjQJlJ1/yMk67CveLAXLFwEhZAg3P5fiEMs5ojxAVy/srxW+cTaw5vXO6Z8pUOw0gmAQZHuNbrtee5TLb0CQFnxHnuzST6k10pUDw2W9q+LpyqzEQM2UESemY8v/iNetGNirFlf5jqqr/aD9SNvgK5M/Frww5YXXksAddI9NqojiHfVmJ9T9BQxbkc4q9HRP4g9rrWKtpaTxQRqBAUDXTzJA19axHfaR9ucUOop19yCANBIp8dHcaJbaNHIfClW2scGsC2p7sEktJJLbRG5pVNi3M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8" descr="data:image/jpeg;base64,/9j/4AAQSkZJRgABAQAAAQABAAD/2wCEAAkGBhQSERUUExQVFRQUGBgYGBUXFxUYGBgXFxgVGBcYGBYYHCYeFxokGhgVHy8gJCcpLCwsFx4xNTAqNSYrLCkBCQoKDgwOGg8PGiwkHCQsLCwsKSwwLCwsLCwsLywsLCksLC8sLCwsLCwsLCwsKSwsLCwsKSwsLCwsLCwsLCwpLP/AABEIAP4AxgMBIgACEQEDEQH/xAAcAAACAgMBAQAAAAAAAAAAAAADBAACBQYHAQj/xABBEAABAwIEAwQIBAQFAwUAAAABAAIRAyEEEjFBBVFhBiJxgQcTMpGhscHwI0JS0RRi4fEVQ3KCohYkMxc0U2PC/8QAGQEAAgMBAAAAAAAAAAAAAAAAAAECAwQF/8QAKBEAAgIBBAIBBAIDAAAAAAAAAAECEQMEEiExQVEiEzJhcaGxFIHx/9oADAMBAAIRAxEAPwDMOahOanH00Goxck6om6mhuYmi1ULEAK+rVxTRgxXFNMAApq7GopYvQxMRGMRQxetarwgQB7UNzUwQhPQAMhCcEdwQnhAC9QJaomnhKvCEM6R6N8TOGc3djz7nAH5ytsXN/RzxHLXdTJtUbb/U2SPhmXSF0MbuKOflVSZFFFFYVkUUUQBFFFEARRRRAHMixBe1HcquauQdUWc1DyI7mqppoAEWr1oRC1eZUxFIVmi69AV2NTAsGqKy8LUADcgliayIZagAD2oT0w9qCQgBZwS703UCWegZMBijSqMe3VhBHkuzYDGNq021G6OE/uPI2XEyt49HnG7mg42PeZ4/mHmL+RWrDPwZs8OLN8UUUWsxkUUUQBFFFEARRRRAHNi1UIR4XjmLkHUFixeQjPaqFqBgnNVciNCZp4UD2teSnGDl0RlKjHhqtEarKZY0t4D7J+sLw0pF/j9/FXfQ/JX9UxwKs0Jurgd2+770S7WqmUHF8likpdEIQHhMkITgojAOCAU05qEWJgKPCWe1OVAlnBBIVeFfBYo03tc0wWkEHqLrx4QSpRdCkrR2vhPERXosqN/MLjkdx704uf8Ao64xD3UXGz7t/wBQ1HmPkugLoxluVnNnHa6IooopECKKKIAiiiiAOekKpViquXIOoDKo4qxchPKQxjCt/N7vqfvRM0qRPz5LHYvHGkxkUqlSdfV5SRvJBI5/dk6OKtp0zUfLWgAnMDLQYJBAkyJ966WLG1Ffkxznyx9rIB7pnncjflfzUr4kMF2mOYAsrYDiAfTa+mTle0FsiDB0tsh4qo421VjVcFadnmZpuP6+Hj/VJ4mjHeHn57rxsh0Rb7+qM+pII5j6Kqcdyoti6YmQhkIjTZeELAagD2oTwmSEJ4SGJVAgVgm3gBKVxdMYtUal3ph5Sz3JjD8OxhpVGvbq0gjyXa8JiRUY17dHAOHgRK4UCup+j/H+swuU603Fvkbj5n3LZgl4Meoj5NnUUUWkyEUUUQBFFFEAc9JVHlekobnLjnVKPQXORajkElIY9hzIHu+wq4mmDY8wR8vP6oOFr5THP58lXCMrPzetaxha8hmUkhzYHeJPMmNBoujh+UL9GXJxIylKoBlYAAGiABYADaNh0TNRtp5LCYjFmn/lOPUEIbOKZ/8A5J/SWnW9pNuXJWWVbWO/xhuMrpExcQeXglK3EXNBLmOAvcQ4XPSCi0qjjd2vITH3HvuqV6ubu7DXlPLr/ZQm9qsnFWweGxjXCxH3zGoTBSr8C09DzFlSm9zDDrjY/e6wGpDZKA/VXzodRyBi9RK1Uw9L1SgYrUKUqJmqUtUKCQMlbx6McXFWoz9TA7zaY+TlojjdbP6Pa0Y1g/UHD/iT9FoxP5Iz5lcWdZUUUW455FFFEARRRRAHOnIZVnFCcuOdYq4IasV4CkMqE3h8YW63HxSqhKnGTi7RGUU+zKsxzDqY8RH9EJ1VmxHkCUg16MCr/wDIZV9JHtSpNgIHPf8Ap4qjacK5Kq5yqlNy7JqKXRMylRmYR7vHZDD1ZrlEYBzohRz1Sq9eBAwbnJeuUWo5KVTKBoBVclnlHqOStVyYwbnJvhmMNKo14MFpkeKx+ZWp3c0dVdiXyRTk+1ne+GY9taiyo0gh7QbGb7jyMhNLlvo97RmniDhv8suy32fEgt8dD5LqS6DVM5qdkUUUSGRRRRAHN3FCcrOcqkrjs6yKOchulXe9Dz8ygZ6o1CLl6HJiDK4eg5lbMgA2dDc9VBVHFAi8qSqwr125W9T8k6AVdc+Cs42UayNVR6AAvS1RyNUKUqvhA0BrvWPrVExWekyE0M9aU9wxgdJieXj4boOHwZfpZo1d9OpSbOLsALGOzi19CCM0mB4BdDTYn9zMOpypfE3nifDzheG4Ss13f/i6dQui4FTMMpPICAuqNdInmuVcar+u7OtcD/7d9OT0p1Wz8CF0zhlcPo03C4cxp94CvkZUNKKKKIyKKKIA5iSEJzlJQn1Fxzrnr3oLnrxzlRrkxBMyuHIWZT1iYg7ZNhqvcpnUfNLtqkE3ibKCtHgpNNeBWmNhQNXjXACSQPEwmsLTD5MjKNSCDCVegPcPSgZ3aD4nklnuLnZii18RnNrNGioTZD9Al5BVAgVEyQlqgSGJ1klWT9UJFw2iSdALk+HNBITqtXlDC5rulref6ujf3WVp4Om29Y3gkUhvEe0Rp4LWuL8dqV3Naw3Y8jTutaDAkA9dF0NPpW/lMw6jVqPxgU4jx13dbSFnZ25QYggwHGNtb9Fi+EYA6GQXTJn8zXXjkCHBEpNFIvNw8uDidJJzSIGgv8k3gAQ2m90AuL/GXtkD3tC61UuDk7tz5Oj9gqf8TgcbgnH2g7L4Pbl+DgD5rafRlxE1uHUs3tU5pO/1MMH76Ln/AKO+Kepx7BPcqhwdNoBu0+8LbfR5xJhxnEaFMgsFf1jCNIfd0f7j8FkyKpM043wb6oooqiwiiiiAOUFyC4q5aqwuQdcE4qkIrgqhiYjwlY2txluZzGy5zYDoGhM2k72OiaxdfKub4zitSji6pbMZybHmZFtN1q02JZJ0zPqMjxw3HRcPg3udOUgktgQTOxMgaaLHdp8XVpUnZSabpEPIvBMSAY2Wr1O3GKMw+oA4Ee20bED4wfJYKqK2Kce80Ru+pudgXHXwXSemjE50dS5P/g+XMrNzGpXe68udU7pI6NFucTuh4evk/wDG19OoNKjKtSD1dLvhCLg+y1VrINaiyTPtZjpEGB4Iv/TjPz4w+DGn+iFpMj8MHqsa8oy2F7f4nIGkUy/TNkN/9uaJ3Q8T29xDf8xk8sjP3KxP+AYUOk1arvANb+6YfhsJB/De4nd1Q+WgV+PRJR+UVZGest8N1+mbZ2L7YuxjqlN4GZgDg4WkTBBHO4+K2KsuWdi2ilxJjWaPa8XP8jnXPKWhdFx/HKeHb+JBqCA4TLGkxuddRquZl0kvqVFcG6GpioXIZbg3PkyGtAnM60j+UfmWKxnaZmHa80QQ6mRnc6CXNP6eXhvO61niPaSriYDzL6dUtbU0phr7AyDpMBIvc1lR7qp9Y7utnKA2TOuxsAdlsxaWMOe2Y8uplPjpBcTWfVqF+d1OmPWuDgdWuh1gdBbXqj5mU2tawWkO6kxYnckykCS4RJMsDcx0FwfcbeUKtRrnmYsbADQc4jwW1RMLmEqPzubEzYk8iBsfL4pvF91jnyYbleByLXA2HX6qmFwcZSdQZI/e+qDxDES2qz9bHhsc2py6FHvkydIvGaT3nXF/YEd1og3jc81ufoNwBdicXXiGwymer9SfgtA4bjh6um59sjQDP6/ZC7R6JeEtp4Z9UOn1z7jYZf3lYZcxbNy4kkb0oooqSwiiiiAOUxKq9qJ1XjohclHWB5V45lldrlYtJFgVJJvoi2l2YPiIWgdocK4Vi7KcrgIO0ix810nEUg65IjlIkRAuDdoki55pDGYGabw/KAW2BI2cBMbRzWrTbsc91GfUuOTG4p8nMi/fL9+aw9asS6eq2JmDL3NY3vPqEANG5cQB8Suj8J9FuGZSPrHPc8C5Y7IJ/ltJ8SfIaLr5nXBx9PyrOduqRGYwCYk9V7rpLvBpPyTnbfsx/COY5ji6k93dJ9oFpGZrosTcGdwVtjRIRPVOK6CUWvJprcK86U6h/wBsfNBxjX0xLmECQLkb9At5IWpdqKxcKgMdxzY8JGqrWqnJ1SBRMM4vGJZ6uc5kNjm4Ob9Vl64LqbTWqZhZppDdzLXJNzv9ysJiqmWrSdMQWmfMJmiS4l7u84hzp6mNP0x9laWrkxydJD+TO8gENpZmywCIDScogdSPqite2oScn82+twSOvs7IHqXOzG8F1+RMnUgGNkxgAJbERcSNBI221j3ealVGe2y7aEfmuB12kSOauyKbXE6ztuNfAeCF/Fwx0bG+usQJnTyV6zSG5naWHO0kSAhsFEIx+fJNgTAvGg357JCvTL2zfuguaY1gjMDyEclkMNh893NIpwS0fmcT8h3dOqHiMS9plt26ZIiPFRrd+id7f2Uw+Cp+raHOLWtzWm3tnffZdv8ARRiJwr27NfbwcP6L5+xbwWTFw4mBP59YGkSPiu2ehPFZqNSbGGGPeFTmXxLcLuR0xRRRYzWRRRRAHz//AOqOFg5ab8wFpAyk77TIVcB6VsM9hFak6mZtlnS8GZ0sAbg3stEZi8tKs2qw+uc4OMtHdBBBcABAGl+qUw+Ic91JrGDMCYJuCJ0iNAro44NJ0iuU5ptWzorO3uEYIc7PDQTLnPlx1EX+my8b6TqLan4c5XC9MNjvACI62iFqj8O0PINOlrqGiOehF1R+OYwgOFMNIIsG3F7ZQL3jqrXjRUshmsP2u9fxFhLS2nVHqi6TPfsHAG0zl2mwV+J8LcKjy6qXEgNcQB3pMzz5COnVanxCvkc2oyHND2vkxMtNoiOQB30M3Wd7Y8eJxTg0mJ7wO5ygfVVOKckWqTS4MfwvHjD4qjVPebTeJjcNMGOsTC7TgMfSfTztcHtP5myQRbWPZ3kGCFwar3mwQti7N+j/ABGJph8tYw6OfMuHMAC46mJ2lWZY+SjBJ1Qx6S+OMqtbSpkOFNznucDIzHKA0EWMAXItJ6LO4LvU2Hm1p94C0ztT2UrYRsvyuY6wewy2ReDIBaYvfylbbwKpOGon/wCtvyAVGTpE5fkbexa52tw49U8gXIufAhbMQsD2pP4T2xbKb+Xiqo9iNIxrv/Ef9P0Ww4Whl5SDcNOgkjXzBtyWt44/hMPJbBXMB9xq0a2k5SDGgNiurfLK8i4QR1ZrS+YjINIvsL66RuhDFWECJIE7WtcnUr3Fv7zmgZvYgC8xd1wPhcr2hwdzoLzkpkm24nQ9RMa+5Q3eiCg/IA3qOABLnFwAMAZmm0NPtaHoslToFsvquBeLht7Exr0+7op4aA0adx2a4lxEDQ63VmtMX1ECdegjpEfeslG+ZA5JcRRQVcxkCANosB8IuhGkSTFg65IP3I0RC8NN7je9za02XrSHd1ogbeKsv0VV7KNwdyAbkaj3j4roXom4q2lUe2q4D1gDQR7Mj5LSnMIyEkWInw/uPirYCk8mBLfxhlA5aD3/AFVGTlGjHwz6RUSvC6BZRptcZc1oBPWE0sBtIooogD5XFB+MdUrOa1sU3MySXOJuZNhEdEtS4KxhpMBJzOaXkEWmO6IJixuf6onCabaVAVCcvfc2wyuJmBINj4bLBtxZFRzhIMyDodemtltxxjGKUejLklKcm32Z/G8Bw7e6KhaZsS8zfpt8OaFh+y1K2YtOabl3KY/N4KmG4c149bncWk3baZz3vvsnK+YCKZPdMxIJi+0ydeSnS9FVteRTjfCRRoEsa0g/mDr76i4NihdsHRii4j2g06g6t6JmviKr8LUPQzfcOHnpNvJK9rHZjSdF3UaDnHmTTKql9yZfj5VCP+LsLcokE9PLWV3fh+JYabCwjIWNLY0yQMseFh0hfNpC6X2IZVaxjXYh9NtQEtpgNcLTL3Z2uDAS0iQJMEmBBMWpZHXoEoYV+zPekTFtGDqNJ71QtDOrmnM5w8BYnm7qsb2TdmwdE/yke5zgsZ2j4eKxqPbWfUqU2kkOcHtcwamm4NbGWZLYiASDZP8AYZ04JnQuHxn6qvNBwVSDep8ozuVYTtJhZYXcwREcmvufeAs8GJHjAHqiCQJkDr4LOmM5biL0G9D9StowfCs9P8V3dLg8gEXBaIOk26zutZqN/AI5OPzW28LxM0qbpjuNEkX0i1vuF1HHcVylSD0WtoMOUTJ1IBMXAgEjmBCB61zidDuDeI66f2XlfGDXNJ10tYwbfZSj8WZho3kdDBJttvzUkkuihu+x6nii0QTpMA6CPDXkUCpiS72ZgaEnXTbTUJWjQzRrpyIGs2jW6dZVa3efK2+23xUiNg6eGmJJJ2tcix+SfwotYm1omZ8SdNUp6w2trrGxvEncapqg3NMmxFxqJG56IYIJWMtLWkXnTmba+PJbP2LwPra9HNHtNcfISVrAAEaZRJJiAFsnYCqalfDlp1LXA9ALqjJ0acfZ25RRRYTWRRRRAHyKe9QqNJa1rXy2mHz3pgwH94Jmvg2NrhzhZzGkFsWMAEZQYIiPGUD/AAGo8hxpywuJkOzNiTYOJJB8Vn+Hdnz7bz7OjjeRAgT5fcLdjxqlf9sx5Mjt1/QHh3B2+oeDU9XmlzBczlE5jJteNFkaHAhma51e5gGADbS0+SA/h1d7gJOVwuZ2gTHv2TdPs+cjmuqPIzZmmzoIJIjnbbwRLGl5/kUZtrr+DH8T7PgMef4ju9+xBuDfZwH3usF2iYPV4Yg5vwGDNBvlcG6++yynaeDhzE316G0a9FhcTVnA4bmBUE+FRxhVTVFuN2a9Us7zXROB4j1opPpQ5zaeRzb5mENLA8NaC4iIIc0GHAzFp53X9op7B2aPep48jxzbQZYKcVZvvGK3qc76jgaj6Xq2t7weXPp+re97Xd4ANzGXAFxIgRMU9H1T/tnDlUd8mrTWNJMASTsNT5bp/g2JfTa9rXO1LyBsBvcwVHK3l7IxSiqR0zPGqxPHH03tb+I0FhmJBnnosDwzhuIxbXPpMc9rTBJfTp3gG0kTYj3pHiuDxFC1Wk9gOhfmc0+DtCqFiXslb7owzh+E/o4rI8NoPNFhzAAgAa6CbJWq38I2jVN8G4nTZRa1xvfxFzoTzgaLoKlX6KZq4/7G/wCFE6m55bSDaenyKN6g/lZO+Y3k3FgLBC/6io2IbeNZIuLj5aq7u0gIhrN7QOc+SN3or2+wlPCu0MmROuoG1jOxTRwgaJty+wRPzSGGxlUuaXiBc3gc7a+KaNcuhuhmx2RbCkEjMRAgfA+SM1kFt5jYC1j0+qq8Ad1uaSC10wL6928nyKrhq7nfhsu+eoABAuTy0T6Qds9xuHzioMxDGNcSSbT+Uc4m/uT/AKNcaKT6RzAhj9RymEjjC31bqbTmmS536nxp4D6KdiqJaMrxdju8edwQR5LK7k78UalSVeT6VBXqHQcC1pGhAj3IiymgiiiiAPmDCte1tniCBIIzA2E6fPRM1a7hAJIiYABAEdCJvPzWLomo4d5shrQJ7vW880//AAfORO1iPy7zbRdSjl2eu4uRLsxi+hmLNuPirjioBN7ZxOUxqXEW2NtdkPG4cZTIE3scuxbcn4ob8I0l1j7Q0HUzMdD8UUFtC3EcZTqh2neLp735soiJHMc1gqdN9TDMaBDWPq942EloIbPPU/3Wxjh1MEQJvsC20C1zfQ3WMGCBENc9rSbtDiL7GJvofcqsuNyXBbiyqL5Rq1bVbR2N7P8A8ZVFPNla1uZx1dlBAIaNzfy16LXq2DdmgAyr4Ku+mZGZpabOEgtPQ6qiSe5mptNHeMDwqlhmltFobA9sQXHxqanygdFzLjVMNx+JAsHF52/OA75lDw3bnFADNUzj+em1x83QHH3rHV+IvqVHYhz6YdUc7UgdDDBMDYeCjTXYN30dC9GGK/7V7RMiq6Y/mYzKf+LvcmO0/bGjRDqbS2s9wLTTEFgkEfiRbf2bnnC5WOI+ra4NqyHQHMaagDh10BjkVRvFGN0At0P1KlGKb5YXJKkh2oyKZHRecJq0G0mmox+Yl3eGW8RAE66hIVuKOqCAQ0I1CMtNkNIDydQCcwEze2nVXzkuNpWo8VIyk4dwgPe2CWyWtNgJ1YfKOqdwuDpA2q0zGoeXC06QbGFr1VrjRYzKYD3PJvBmBGnIJqri6ZFe3/kc0tPdsBqRfnZQ3vyweOL6T/sz7+FuLQKdSiLH840F+RsJ+KtheHNZGavRmW6OJudrD4rXKVZmSmCXSG1c8akk/h3915TDMaC/Dui7Iz3aZyk96AbkiyPqP2geFembEcRh2HvVTUM2axkXNgJd4SIS3+MAgCmz1NJxdmM992UgETrusaxtV1N2Wi4A1A+SCAADMbdNJ3TtLDtpw97xUfq0RDWkmZG8p/KXYvjHrgYwvdALxE2Y07A6uPkYV+CYkurGbAt9+VxHyIS+Yky4mfuCE7gQPXbWB/5R+yk40itSuX4PonhFTNQpEfob8gm1jezpnC0o/QFklgNxFFFEAfM+ApvaxwcY5wLcyR7/ALsjeuEki40s6wsNelvFIt4814eGjX+Q7gacygVeJGfZ1nlvfl5eS6a5OY+DJYutb2j13sQ25Gmw+9RnFwba5xcae1qDH0WP/jajgZJ0FwHb2025SpUqOOa7j3g6wtEybxdMjYUuI1Jvm91rW8PgsdimQGmTIO889Ou6fcHEGMxu74i4F/lzSRwBymZ7p0066eG9kpWwVIwrnXOo5c/2VWgXuYM6R1jZZh3B4cZHy/m/cI9HhGndPnHNseHtKvay76iRrNfDuvAMBLeqPJbu7hmZuloF5Gp8dD5pB/BxnFibmRv7MgXAEqDw2TWejW24Qpmlwwn97LY/8PA1B3GgaRprtoV5Tw0GIOxt/qbe1tyrI4UiD1DEMNgACD8Df6fVGZg2zemCA73XuO70TTgYixiIBgajY+PNCfTMb67kWmNJ0Vu2ircyjKbWzlEFwLZBm4EzFuXxV4AFspBixEjU6AwQZVhhydBoRfW0kaeCLh8IY9mYgbiDyny8kUJsJhKozwGA+LGxzNonSU/SLqTXZXU2Am2RhGo3Jv7+SDVpZWmYmxHezRafP37pfEvdUl21tOUjWNfFJkk2hg457gZdIsZNthp0VPUGTJPMSI/sF7So20JI3/a0clV9YRI+WnO3KyEqE3fZakTpPW3VXweIBrmTEFo8ZBhDoD7/AHXjmxUY46WnqWm3wKjInFn0J2FxGfBs/lke5bAtQ9GVecKR+l5+K29c+XZ0F0RRRRRGfMuGdRY7uAGQO9ESIN4jfWVdtVpaII5Ex7tpG61XBuc2wAhsjU3jc9UxRxhFt77nXX910Yy8nOmqdG106DQ25IhusgA3Omlv3VqrWgHKRZl50OXnfcbiy1qhi3GNIBjre49xRRxNxE6TLTAHhYaclKyBsYIl4ge1MOvIymL/AGChPonvd1hBOhac0XtcWuPfZY7D8RfEuJMhu/gDt1Q6GOd3wHOiwvGtzYREQnYGZc0guAm4nQQO8wXGxsVZoMwSToW5iAYGWdTffTosdT4gC4G4MDwsZ521PvRaeK3EyBO0Gx2IMFFjMkyq0CTlAMAnYmIBjy36pDEUQYOYEhwuJInKbkaxCZw1ZztBEgGJtvMgBDfVuW9WEax7Q1JMlKxtWhOrhySb7nVpB70EA3B2JQxhAYPdd8+c23ssi+sYnk4AyBYhrtI1+CrSqmcp9rfkbfDQqW4jtQk/Cw3QQP5TqCdZtyv1Co3CQTl3Fh3ZOWBEzfyTdCo178u5iZAgl2Ui4I3KsaRMEnRpJI3vy0n3JWPaKtwZAMNi5EQBPsuEg673n91ep3TZ25tIIvJNxoAUVj5DsoAiDfkSRtrbnKA+r3o0mQIAGnPpcosBTFNJnMSIAjTrcHQq7WhpO5H5YgHUTHK4XlV/ey7lutxdpIQQZJtsJud9PHzQIOap6zYzaAgh0OMgzz8/hqhVDE6/1BB8tVelSkyOqYi7nxvHMfuoaslo1ubczAKAyqJ3RSSXsA/V/wDkqMuETi7Z2n0S15p1m8nD5Lf1zD0P1iX1xzAPyC6eufP7joQ6IooooEj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28253" y="1219200"/>
            <a:ext cx="8531225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A </a:t>
            </a:r>
            <a:r>
              <a:rPr lang="en-GB" b="1" dirty="0">
                <a:solidFill>
                  <a:schemeClr val="tx2"/>
                </a:solidFill>
              </a:rPr>
              <a:t>medical device</a:t>
            </a:r>
            <a:r>
              <a:rPr lang="en-GB" dirty="0">
                <a:solidFill>
                  <a:schemeClr val="tx2"/>
                </a:solidFill>
              </a:rPr>
              <a:t> is an instrument, apparatus, implant, in vitro reagent, or similar or related article that is used to diagnose, prevent, or treat disease or other </a:t>
            </a:r>
            <a:r>
              <a:rPr lang="en-GB" dirty="0" smtClean="0">
                <a:solidFill>
                  <a:schemeClr val="tx2"/>
                </a:solidFill>
              </a:rPr>
              <a:t>conditions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smtClean="0">
                <a:solidFill>
                  <a:schemeClr val="tx2"/>
                </a:solidFill>
              </a:rPr>
              <a:t>through a combination of mechanical, electronic and chemical biochemical action(s)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8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2"/>
                </a:solidFill>
              </a:rPr>
              <a:t>Although, a medical device does not achieve it intended effect through a pharmacological, immunological or metabolic means; it can be assisted by such a process i.e. drug-eluting stents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8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All medical  devices must have  a CE mark for use within the </a:t>
            </a:r>
            <a:r>
              <a:rPr lang="en-GB" dirty="0" smtClean="0">
                <a:solidFill>
                  <a:schemeClr val="tx2"/>
                </a:solidFill>
              </a:rPr>
              <a:t>EU and are covered by the following  Directives: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2"/>
                </a:solidFill>
              </a:rPr>
              <a:t>Medical </a:t>
            </a:r>
            <a:r>
              <a:rPr lang="en-GB" dirty="0">
                <a:solidFill>
                  <a:schemeClr val="tx2"/>
                </a:solidFill>
              </a:rPr>
              <a:t>Devices Directive (</a:t>
            </a:r>
            <a:r>
              <a:rPr lang="en-GB" dirty="0" smtClean="0">
                <a:solidFill>
                  <a:schemeClr val="tx2"/>
                </a:solidFill>
              </a:rPr>
              <a:t>93/42/EEC)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2"/>
                </a:solidFill>
              </a:rPr>
              <a:t>Active </a:t>
            </a:r>
            <a:r>
              <a:rPr lang="en-GB" dirty="0">
                <a:solidFill>
                  <a:schemeClr val="tx2"/>
                </a:solidFill>
              </a:rPr>
              <a:t>Implantable Medical Devices Directive (</a:t>
            </a:r>
            <a:r>
              <a:rPr lang="en-GB" dirty="0" smtClean="0">
                <a:solidFill>
                  <a:schemeClr val="tx2"/>
                </a:solidFill>
              </a:rPr>
              <a:t>90/385/EEC)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2"/>
                </a:solidFill>
              </a:rPr>
              <a:t>IVDMDD </a:t>
            </a:r>
            <a:r>
              <a:rPr lang="en-GB" dirty="0">
                <a:solidFill>
                  <a:schemeClr val="tx2"/>
                </a:solidFill>
              </a:rPr>
              <a:t> – In Vitro Diagnostic Medical Devices Directive (98/79/EC</a:t>
            </a:r>
            <a:r>
              <a:rPr lang="en-GB" dirty="0" smtClean="0">
                <a:solidFill>
                  <a:schemeClr val="tx2"/>
                </a:solidFill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800" dirty="0">
              <a:solidFill>
                <a:schemeClr val="tx2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180975" y="5638800"/>
            <a:ext cx="9324975" cy="1057275"/>
            <a:chOff x="-180975" y="5800725"/>
            <a:chExt cx="9324975" cy="1057275"/>
          </a:xfrm>
        </p:grpSpPr>
        <p:pic>
          <p:nvPicPr>
            <p:cNvPr id="21" name="Picture 20" descr="NIHR"/>
            <p:cNvPicPr>
              <a:picLocks noChangeAspect="1" noChangeArrowheads="1"/>
            </p:cNvPicPr>
            <p:nvPr/>
          </p:nvPicPr>
          <p:blipFill>
            <a:blip r:embed="rId4" cstate="print"/>
            <a:srcRect l="31596" b="-21622"/>
            <a:stretch>
              <a:fillRect/>
            </a:stretch>
          </p:blipFill>
          <p:spPr bwMode="auto">
            <a:xfrm>
              <a:off x="5181600" y="6095999"/>
              <a:ext cx="1831578" cy="61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2" name="Group 4"/>
            <p:cNvGrpSpPr>
              <a:grpSpLocks noChangeAspect="1"/>
            </p:cNvGrpSpPr>
            <p:nvPr/>
          </p:nvGrpSpPr>
          <p:grpSpPr bwMode="auto">
            <a:xfrm>
              <a:off x="-180975" y="5800725"/>
              <a:ext cx="9324975" cy="1057275"/>
              <a:chOff x="-114" y="3654"/>
              <a:chExt cx="5874" cy="666"/>
            </a:xfrm>
          </p:grpSpPr>
          <p:sp>
            <p:nvSpPr>
              <p:cNvPr id="23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-114" y="3654"/>
                <a:ext cx="5874" cy="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5"/>
              <p:cNvSpPr>
                <a:spLocks/>
              </p:cNvSpPr>
              <p:nvPr/>
            </p:nvSpPr>
            <p:spPr bwMode="auto">
              <a:xfrm>
                <a:off x="-6" y="3711"/>
                <a:ext cx="5760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760" y="1"/>
                  </a:cxn>
                  <a:cxn ang="0">
                    <a:pos x="5760" y="7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w="5760" h="7">
                    <a:moveTo>
                      <a:pt x="0" y="0"/>
                    </a:moveTo>
                    <a:lnTo>
                      <a:pt x="5760" y="1"/>
                    </a:lnTo>
                    <a:lnTo>
                      <a:pt x="5760" y="7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A7EBB"/>
              </a:solidFill>
              <a:ln w="0" cap="flat">
                <a:solidFill>
                  <a:srgbClr val="4A7EB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Rectangle 6"/>
              <p:cNvSpPr>
                <a:spLocks noChangeArrowheads="1"/>
              </p:cNvSpPr>
              <p:nvPr/>
            </p:nvSpPr>
            <p:spPr bwMode="auto">
              <a:xfrm>
                <a:off x="84" y="3710"/>
                <a:ext cx="930" cy="4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Gill Sans MT" pitchFamily="34" charset="0"/>
                    <a:cs typeface="Arial" pitchFamily="34" charset="0"/>
                  </a:rPr>
                  <a:t>LCTU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Rectangle 7"/>
              <p:cNvSpPr>
                <a:spLocks noChangeArrowheads="1"/>
              </p:cNvSpPr>
              <p:nvPr/>
            </p:nvSpPr>
            <p:spPr bwMode="auto">
              <a:xfrm>
                <a:off x="84" y="4136"/>
                <a:ext cx="1032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Gill Sans MT" pitchFamily="34" charset="0"/>
                    <a:cs typeface="Arial" pitchFamily="34" charset="0"/>
                  </a:rPr>
                  <a:t>Liverpool Clinical Trials Unit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27" name="Picture 8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728" y="3834"/>
                <a:ext cx="936" cy="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" name="Picture 9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314" y="3807"/>
                <a:ext cx="852" cy="4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9" name="Picture 2" descr="C:\Users\Gemma184\AppData\Local\Microsoft\Windows\Temporary Internet Files\Content.Outlook\BPS53G8B\NWSTC_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835986"/>
            <a:ext cx="838055" cy="97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33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80975" y="5638800"/>
            <a:ext cx="9324975" cy="1057275"/>
            <a:chOff x="-180975" y="5800725"/>
            <a:chExt cx="9324975" cy="1057275"/>
          </a:xfrm>
        </p:grpSpPr>
        <p:pic>
          <p:nvPicPr>
            <p:cNvPr id="10" name="Picture 9" descr="NIHR"/>
            <p:cNvPicPr>
              <a:picLocks noChangeAspect="1" noChangeArrowheads="1"/>
            </p:cNvPicPr>
            <p:nvPr/>
          </p:nvPicPr>
          <p:blipFill>
            <a:blip r:embed="rId2" cstate="print"/>
            <a:srcRect l="31596" b="-21622"/>
            <a:stretch>
              <a:fillRect/>
            </a:stretch>
          </p:blipFill>
          <p:spPr bwMode="auto">
            <a:xfrm>
              <a:off x="5486400" y="6095999"/>
              <a:ext cx="1831578" cy="61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" name="Group 4"/>
            <p:cNvGrpSpPr>
              <a:grpSpLocks noChangeAspect="1"/>
            </p:cNvGrpSpPr>
            <p:nvPr/>
          </p:nvGrpSpPr>
          <p:grpSpPr bwMode="auto">
            <a:xfrm>
              <a:off x="-180975" y="5800725"/>
              <a:ext cx="9324975" cy="1057275"/>
              <a:chOff x="-114" y="3654"/>
              <a:chExt cx="5874" cy="666"/>
            </a:xfrm>
          </p:grpSpPr>
          <p:sp>
            <p:nvSpPr>
              <p:cNvPr id="13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-114" y="3654"/>
                <a:ext cx="5874" cy="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" name="Freeform 5"/>
              <p:cNvSpPr>
                <a:spLocks/>
              </p:cNvSpPr>
              <p:nvPr/>
            </p:nvSpPr>
            <p:spPr bwMode="auto">
              <a:xfrm>
                <a:off x="-6" y="3711"/>
                <a:ext cx="5760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760" y="1"/>
                  </a:cxn>
                  <a:cxn ang="0">
                    <a:pos x="5760" y="7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w="5760" h="7">
                    <a:moveTo>
                      <a:pt x="0" y="0"/>
                    </a:moveTo>
                    <a:lnTo>
                      <a:pt x="5760" y="1"/>
                    </a:lnTo>
                    <a:lnTo>
                      <a:pt x="5760" y="7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A7EBB"/>
              </a:solidFill>
              <a:ln w="0" cap="flat">
                <a:solidFill>
                  <a:srgbClr val="4A7EB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" name="Rectangle 6"/>
              <p:cNvSpPr>
                <a:spLocks noChangeArrowheads="1"/>
              </p:cNvSpPr>
              <p:nvPr/>
            </p:nvSpPr>
            <p:spPr bwMode="auto">
              <a:xfrm>
                <a:off x="84" y="3710"/>
                <a:ext cx="930" cy="4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Gill Sans MT" pitchFamily="34" charset="0"/>
                    <a:cs typeface="Arial" pitchFamily="34" charset="0"/>
                  </a:rPr>
                  <a:t>LCTU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Rectangle 7"/>
              <p:cNvSpPr>
                <a:spLocks noChangeArrowheads="1"/>
              </p:cNvSpPr>
              <p:nvPr/>
            </p:nvSpPr>
            <p:spPr bwMode="auto">
              <a:xfrm>
                <a:off x="84" y="4136"/>
                <a:ext cx="1032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Gill Sans MT" pitchFamily="34" charset="0"/>
                    <a:cs typeface="Arial" pitchFamily="34" charset="0"/>
                  </a:rPr>
                  <a:t>Liverpool Clinical Trials Unit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7" name="Picture 8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728" y="3834"/>
                <a:ext cx="936" cy="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9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158" y="3816"/>
                <a:ext cx="852" cy="4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9" name="Picture 2" descr="banner_bkgd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07974" y="488950"/>
            <a:ext cx="8531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tx2"/>
                </a:solidFill>
              </a:rPr>
              <a:t>CE Marking and Classification Medical Devices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4" name="AutoShape 6" descr="data:image/jpeg;base64,/9j/4AAQSkZJRgABAQAAAQABAAD/2wCEAAkGBxQTEhQUExQWFRUXGBgYGBgYGRgYHRgbHBgWGBYXFxwdHCggGBwlHBcWITEhJykrLi4uFyAzODQsNygtLisBCgoKDg0OGhAQGywkHyYvLC0sLCwsLCwsLCwsLCwsLCwsLC0sLCwsLCwsLCwsLCwsLCwsLCwsLCwsLCwsLCwsLP/AABEIAIsAtQMBIgACEQEDEQH/xAAbAAABBQEBAAAAAAAAAAAAAAAEAAIDBQYHAf/EAD8QAAIBAgQDBQcCBQIEBwAAAAECEQADBBIhMQVBUQYTImFxMoGRobHB8FLRByMzQmIU4RWisvEWJFNjcoKS/8QAGgEAAgMBAQAAAAAAAAAAAAAAAgMBBAUABv/EACgRAAICAgIBAgUFAAAAAAAAAAABAhEDIRIxBEFRBRQiMmFxgZGhwf/aAAwDAQACEQMRAD8A6IxqC4fOlmmh7tYkpGwog916iDV7daoQartjEOJmvFNMn8mnqZqDhE143596dHKmkda6jhr0lp5SoyINccSq1TW0JIA1nl1ocGrfgi6M565R5aAsfmPnTcUOcqFZZcI2GYLh6gS3ibpyHl507FJczWu6NtVz/wA0FM0pB0SIhiRGvWn2xK5iYSQsnck8l+NF4ZOoyjkPznWxjSh0jMlJy7K7F8It3JgZG5Mo+oGjVmrttrblHEMvwPQjyrW8Uwy3psM1xdA7FPDmSYKZ40DbGIMc6re0mFGW26j2Tk0/SQYHuI+dV/L8ePDmu/8AB/i53y4voqrRohTQls60QlZsS+yQmrzguLgiqI0Tg7sGrGGfGQnJHkjcqa9oDhmIkRR9bCdqzMap0KlSpVJBhbWwmorzRRDChLprAkbaBLtzSh3en3TrQ5NIbDod3lE2daq796BrVhw25KzFEjnHQVl6aUmqcUx1AqaARBtUZFSXBUTVAVDS1aDgrg4dY/VcB9c37ZazjGrXs7ifEbP6zmXyYDWekgfLzp/iz45NiPJhePRd2R4bYEkzMbidQaPeJ8Q5aVDaHdgqD7z130E7U1Z5sDr02rXMsntNpHr9aquOmbUdWX5SasGb8/eqPjGIzNA2X5nmfoPjSvInWN2NwRuaK1RU1sVEBUk1lJGkyWkulNQ1IVpiQLLbhWJiK09tpE1hLDwa1vCsRmWK0vHnaopZ4VssKVKlVoqmHuUNfFFOKFu1gTNuIBdWgrx9KOvChbi86rMcij4viQiE9AT8Krf4XY93N3MxMtIDGdxqAeVXeMw4YEHnINTfw+4EtjvJAaWJHp0qxjlHg4vt0RNO0/Q1RTTaKhej7zDlQF65XSSQmOwW6aguGpXbWh7pkUpjUhhM1blO6t5B7dwS5/Sp2QHz3NVuATNdRerCfjRGMvkuzdSTRx+mPICat8QzD8bdIDDOOsww98EH30Z/x1SP6bT0lfr/ALVmw81IrUyHk5IqrFS8eDd0W97izOCIyjyMk+poJjNDhqkDedRLJKX3ErGo9D5p4NRipFqESSKKmWolNPmmxAYjyq44HiYMVT0Rg3hhT8MqkLyRtG2DClWK4j34dmwt4W8zTcVlDDNlQ5lnaZ1HlSrXUG1ZkvIk6E5oS/RLGgr7b152R6GKBrq0PdNE3DUE0hoYiAJVpgEgaafv6UImlS27oqFpnPaLO5c6UDebWo3fXeo7rxRuVgpDHNQFa9zzrULUIdBPDbwW6hPJl+E61JxBSGccwSPmftFVznpR+Pui5bW6NyMr+TAb+8RTIq4NfuLkvqTBbZiplagsLekgb1af6Oc2RwzIJZACDp7RU/3R0qFFvomckuwc3IipBcoTvaibFgb6VCTBZaJcqe29VeHxQPSj7JnajQLCw1Pio1FSAU1Cxs0rmICDMfQDqToAPM0PxDGpZUu7BR9fIdTWR4r2giSQc5BCLP8ASUwC7f8AuMCQP0g/G34uGWSWuiv5OZY4/k33CuLrkIJDPmJeNQGOuUHmAIE+VeVzDgPFmVW8ztExGkb0q3V42jCeaVnT7tC3mOtK5eqJrvlXknI9ZEiczUJNTA1A7UtjEJ/+9LNNRO5FNz+dCyaCA5/akzVGr1493pXIijxjUbt8KY71C9yiJoczV5hMaFLK/wDTcZW8ujjzBg/Gh7jUFiblHHshq1QXgz3WLRG/WsHkQdVP0ojhfFB/qLfiC/zBrvAnXn6j0qifFFwoP9S2QbZ6gGe7P2+FbzspwWyF7/K9zMCwgHdjJIYbETEb6VbxYlJ/2U8+bgt99Ge7ZYLEWrzphrNy6pAdCgDaMJjTXQzrGgE86wN7h11wTevZbms2oIKdCzHQcj5A13m9cFxGCg2x/cXgaDSM5M+fs+h51ie03CjcIZZZwujKpEzIM88sQR5Cr8ccYfajLnnlLTZhcNhFtXLRs3LlssQCS/eT5gAKDpO46b11bh/CxdKkXT3Y3ICzMbH9P/5O/Kshw/sJccy+bXmf5fvlpb08NdD4NgLVmc9xmZhqJOU6AGBuetdLFzd0DHM0qTLv/h6GzlQAbQW302M/m9c84r2lW3mFsBiujMTlRDMeJuevIV0XB37bBraQIG3OORj1Hyrgfay69vE3bbMTldsoiInxchrIbej+Wjkkr9DvmZQWvUXFuJs7FmOZuTHQDytr/b66mqZRnJ9/z5/GkgnSfT70x7uWPvOvu9PrWlihGCpFSUpSew9HygbmfTfnXleYJGYSYHSTyr2rakqEOr2X1jtR/mpG4DSp5bkZgN+cVaWe0CnzGklCLg575SSNucVzlcLIBkqZkSOe/PmYpmOtMp3MjXXQg7TrWJk+G45LSo1oefki9u/1OqYbjNt/ZcH0IqY4keVclxXELjZc/iAbTrOvr1mKe3GHU6XWX2eUjT2uZqlP4a10y5D4gvVHUzeHlUfezpXPbPaK9yuI0fqB2jqI1qb/AMSYkxltC55pnI+IHnVZ+DkTLK83F6nQEvQK8zisbY4xiYJZbCRya6Mxj/FST8eleDtI3NrIPqT9xUfI5fZfyT87h9zYG5Q1y7pWQv8AaVtIZdjrl9f8j0HxoF+Pud7kbbD48vvTI+Bk/AL8/Evc2zXqr8ZiVG7AepFY+9xdj/c3z8xzb7UHex5JBjpz939oB+dPh4DXbES89PpGhxOOBPhk+agn5itt2A4m+WClwAnKSpuCJiGIUx1E+Vc14bxBijLsodSwHMEMsTM7xzFH8G45esXRcRoIA2zQQGBKnMSToTtVlYFHoqZMzyLdHasFhkS43tOZJBfOcpjlnJ+VT28cALniysxX4lVzeuxojFcSW5hrd5QJdQQRymB+etYl+NMMd/pssqUzZwr5laM3jYmCpE6gCCI11p0MZTkw1OP38Szph7SKLdzurt265hWK5lIAElYjeKosRx2wlvPjcdcJLXFNnCjKpyOyaOssQcsg5xvVD20tEHHW9YPc4oKOYDC1d9TN1fclYbHjuc2HzAhXBJAglsoGs8geUdaltkximdw7A22w2JAZCovd6A5H9QI4a1cJOrylxfFrOWs5/F3Ci3jc0aOgPvGn3qx7P8SD8N4ffnXDXEttv7OY4f8A6Xst7qsv4x8PFyzYvTEGCfUR9QK7HLYMutnJrbk+v5p5zU2Gw0mbmi/MxUuFcKDkWTtJ5HYH4VLg8OWYl2GxJLGAuntHoB6fGrtpdim76FYukiBIAOgilTcRxMIxFs6fqIEt5wdh0HxpUXKXuDx/BSoLgME6AiJ12mB+da9u47XmDEGdfr+a1NYbSJ5xBHx+ED405HBkuJ320OsA70KWtMbe9oDOJJifX6Uy7cUhdBpM8pmP2qbELbB0nyB+Xuoe/aG88vz6UuaYcWiTCMovWiF2uJodQYdTBB5VqePcTuG5fDswCXrgCBtB4ogLsAMoEAdd6yOGJDo36WU/BgftWjxF1TxJgxGVsZJjQQ1wwW1PLKaVpbolrY7C9n7t0FmPdqdgVLH1ImB6b6VT8Z4ZdsMoYhlYFldZho9r0YaSPMda7Dj+AsL0tcW3bCjKzMFC+1m57nQzzEDlWT7S4xLITMGIa8zW1yiWUKwJKspgHMnLceRqos+RsNJHOipO5+35tTVXl+davcdxvO0rbVRAAXKAo84GpbXfT0qrKgnMYXX2VECNdutPhKTe0FJJLTBnpobyqRwNt6aDFMBCeGnW4P8ADNr/AIOrfSalsglgoj2o95IHuqLCPNwAf3K6a/5Iy/cV6QeREzp7xp586F9HI712LYDhuW+cot5hLdAxH1XSOgoVcTbZFuK0W29kv4ZEnKddNdx5Gah7JcUsXuHXLT3EViuaGMMAQD7J1PTSq7jiNibCNhmDLPhyyOYQ89CqggqeTGhxSvTF5EB9r8IDew7HRXFzD3DuAt1TbBPWGcEegoXhXY+x3jJiGbEMgDHPKDN3lwNBGrrAWZbc0V2iwlwcOP8A6loo/IgQ+w00ChgQOQUU24O/UXJRVfu7gZgXbZGAAJCoCygHfQnnQ5tActaDeIqiobNgZEYlQlkKFzMnOFMkFWMA7jWtFxz/AM3wbMBrkR45jYx66GsVgMe+e2LykuSwDsxUDLmKBbe0yN9N/juOwjB8Nfw51ytcWPJj3if8rge6gxs6PscjtKltSLjag+ysGfLNBCjbqdTERQuMxrMAoAVRsqiFHxksfM61HjLZW46HTI7L8CQPTQfOmKRyrQiiGephvOlS31pUegbZHYx2mq2m1nxLlI0IMMrCP9q9u4lculqORKPnB1mII8O3Umg7aKV+xmorSHWDSRxI922ZkZddIzLHukj0qK4yGfF9+Q20GtSsxI1APy9ajYCJiOX36fKgcfYOxWrMgwQdJ105e+rLL311GIL5gA20Z18J15SApHOqk2dARv06VadnbZuM1sasSrIInUHXnoImTyiojb0yJUtmxtdsMfZQWWey4VRBuW87rpoJDLJ9QayHFca113uXH7y5tO0Af2qB7K6nQdaP43he7unvb9ktzW23eRvoQsgRuR51n2ugEwCR1bT46evOuqKdpERtrY4vKxGo8vz8Ary5JXYg/wC//amDFN5Qegn61Gbunr9hUcgqJLlvWfyY61EQOteMD9PpXjD6/tUdkj0YKwYE6EH4Gp7mjeX7H19KFYT76LxKAHTb1E6qOQ1rjjS9isVluWwdpa2fQzFaXgeBCm7aLEC5fvZgDlzMltclueWYS8c8kVguDX8twgbiHHuj963hBOOtAANZxKFrikSCVtllYdGDKIIro6FS7IeDqXtradg19zlYqMua29t+8QgKARbIAza+KNdYqs4QAbSqyXnuJmSENyPCSVD6hFBUqBO+9b23ZS3LARtLasTroJMk68qy2P7OZHe5395bV26s20AQrnMSzGToYG1dkjyQN2VmLtLauMzuLH8xLgLZSWBCl001kEfKtL/CLiTC7dD5yGiHKtDeJwPEdzlK6eXlTbXZ/D4bxJbtkkxmdWuPPmxbXUdKtsNi3LlcqlVjxKxgNmWEAI3iZg6R7qFY69Tr9jD/AMRMF3PELygRmIce/Q1moH4Z91dF/jJhvFh8QP7lymOsSPoa50NRzjn+9WMb0QOzmlTRcA5A15TgSO5lB5c9ev5NQW3jnyH3r3EGBp0qKxS2xqQ83uX50+9QsfQU5zsPzeko+31FA2EiEV6ijUbyDGux08tdJr1hqa9wv9RfP7g0thBGMSMmVY8MeurCQB6DWhbp01qx4uPDaPMl59xEfU/Gq68dBRSIiMtCaeqenP7V7bGg99NuDb/7f9NAGOkTuaTGa8SnJ+30qUQRE0ddDMFMH2U30mVOomhlGp9KbE766VzRyC8M2W6h0AmDqOYK/f5Vv8FiwEwt4692z2zqB7SMq67AElRPnXN8No8jkdPpW1x1sCzdUCF3jlzqOgMhtQ7mGdbi3N/YzKsjQJlJ1/yMk67CveLAXLFwEhZAg3P5fiEMs5ojxAVy/srxW+cTaw5vXO6Z8pUOw0gmAQZHuNbrtee5TLb0CQFnxHnuzST6k10pUDw2W9q+LpyqzEQM2UESemY8v/iNetGNirFlf5jqqr/aD9SNvgK5M/Frww5YXXksAddI9NqojiHfVmJ9T9BQxbkc4q9HRP4g9rrWKtpaTxQRqBAUDXTzJA19axHfaR9ucUOop19yCANBIp8dHcaJbaNHIfClW2scGsC2p7sEktJJLbRG5pVNi3M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8" descr="data:image/jpeg;base64,/9j/4AAQSkZJRgABAQAAAQABAAD/2wCEAAkGBhQSERUUExQVFRQUGBgYGBUXFxUYGBgXFxgVGBcYGBYYHCYeFxokGhgVHy8gJCcpLCwsFx4xNTAqNSYrLCkBCQoKDgwOGg8PGiwkHCQsLCwsKSwwLCwsLCwsLywsLCksLC8sLCwsLCwsLCwsKSwsLCwsKSwsLCwsLCwsLCwpLP/AABEIAP4AxgMBIgACEQEDEQH/xAAcAAACAgMBAQAAAAAAAAAAAAADBAACBQYHAQj/xABBEAABAwIEAwQIBAQFAwUAAAABAAIRAyEEEjFBBVFhBiJxgQcTMpGhscHwI0JS0RRi4fEVQ3KCohYkMxc0U2PC/8QAGQEAAgMBAAAAAAAAAAAAAAAAAAECAwQF/8QAKBEAAgIBBAIBBAIDAAAAAAAAAAECEQMEEiExQVEiEzJhcaGxFIHx/9oADAMBAAIRAxEAPwDMOahOanH00Goxck6om6mhuYmi1ULEAK+rVxTRgxXFNMAApq7GopYvQxMRGMRQxetarwgQB7UNzUwQhPQAMhCcEdwQnhAC9QJaomnhKvCEM6R6N8TOGc3djz7nAH5ytsXN/RzxHLXdTJtUbb/U2SPhmXSF0MbuKOflVSZFFFFYVkUUUQBFFFEARRRRAHMixBe1HcquauQdUWc1DyI7mqppoAEWr1oRC1eZUxFIVmi69AV2NTAsGqKy8LUADcgliayIZagAD2oT0w9qCQgBZwS703UCWegZMBijSqMe3VhBHkuzYDGNq021G6OE/uPI2XEyt49HnG7mg42PeZ4/mHmL+RWrDPwZs8OLN8UUUWsxkUUUQBFFFEARRRRAHNi1UIR4XjmLkHUFixeQjPaqFqBgnNVciNCZp4UD2teSnGDl0RlKjHhqtEarKZY0t4D7J+sLw0pF/j9/FXfQ/JX9UxwKs0Jurgd2+770S7WqmUHF8likpdEIQHhMkITgojAOCAU05qEWJgKPCWe1OVAlnBBIVeFfBYo03tc0wWkEHqLrx4QSpRdCkrR2vhPERXosqN/MLjkdx704uf8Ao64xD3UXGz7t/wBQ1HmPkugLoxluVnNnHa6IooopECKKKIAiiiiAOekKpViquXIOoDKo4qxchPKQxjCt/N7vqfvRM0qRPz5LHYvHGkxkUqlSdfV5SRvJBI5/dk6OKtp0zUfLWgAnMDLQYJBAkyJ966WLG1Ffkxznyx9rIB7pnncjflfzUr4kMF2mOYAsrYDiAfTa+mTle0FsiDB0tsh4qo421VjVcFadnmZpuP6+Hj/VJ4mjHeHn57rxsh0Rb7+qM+pII5j6Kqcdyoti6YmQhkIjTZeELAagD2oTwmSEJ4SGJVAgVgm3gBKVxdMYtUal3ph5Sz3JjD8OxhpVGvbq0gjyXa8JiRUY17dHAOHgRK4UCup+j/H+swuU603Fvkbj5n3LZgl4Meoj5NnUUUWkyEUUUQBFFFEAc9JVHlekobnLjnVKPQXORajkElIY9hzIHu+wq4mmDY8wR8vP6oOFr5THP58lXCMrPzetaxha8hmUkhzYHeJPMmNBoujh+UL9GXJxIylKoBlYAAGiABYADaNh0TNRtp5LCYjFmn/lOPUEIbOKZ/8A5J/SWnW9pNuXJWWVbWO/xhuMrpExcQeXglK3EXNBLmOAvcQ4XPSCi0qjjd2vITH3HvuqV6ubu7DXlPLr/ZQm9qsnFWweGxjXCxH3zGoTBSr8C09DzFlSm9zDDrjY/e6wGpDZKA/VXzodRyBi9RK1Uw9L1SgYrUKUqJmqUtUKCQMlbx6McXFWoz9TA7zaY+TlojjdbP6Pa0Y1g/UHD/iT9FoxP5Iz5lcWdZUUUW455FFFEARRRRAHOnIZVnFCcuOdYq4IasV4CkMqE3h8YW63HxSqhKnGTi7RGUU+zKsxzDqY8RH9EJ1VmxHkCUg16MCr/wDIZV9JHtSpNgIHPf8Ap4qjacK5Kq5yqlNy7JqKXRMylRmYR7vHZDD1ZrlEYBzohRz1Sq9eBAwbnJeuUWo5KVTKBoBVclnlHqOStVyYwbnJvhmMNKo14MFpkeKx+ZWp3c0dVdiXyRTk+1ne+GY9taiyo0gh7QbGb7jyMhNLlvo97RmniDhv8suy32fEgt8dD5LqS6DVM5qdkUUUSGRRRRAHN3FCcrOcqkrjs6yKOchulXe9Dz8ygZ6o1CLl6HJiDK4eg5lbMgA2dDc9VBVHFAi8qSqwr125W9T8k6AVdc+Cs42UayNVR6AAvS1RyNUKUqvhA0BrvWPrVExWekyE0M9aU9wxgdJieXj4boOHwZfpZo1d9OpSbOLsALGOzi19CCM0mB4BdDTYn9zMOpypfE3nifDzheG4Ss13f/i6dQui4FTMMpPICAuqNdInmuVcar+u7OtcD/7d9OT0p1Wz8CF0zhlcPo03C4cxp94CvkZUNKKKKIyKKKIA5iSEJzlJQn1Fxzrnr3oLnrxzlRrkxBMyuHIWZT1iYg7ZNhqvcpnUfNLtqkE3ibKCtHgpNNeBWmNhQNXjXACSQPEwmsLTD5MjKNSCDCVegPcPSgZ3aD4nklnuLnZii18RnNrNGioTZD9Al5BVAgVEyQlqgSGJ1klWT9UJFw2iSdALk+HNBITqtXlDC5rulref6ujf3WVp4Om29Y3gkUhvEe0Rp4LWuL8dqV3Naw3Y8jTutaDAkA9dF0NPpW/lMw6jVqPxgU4jx13dbSFnZ25QYggwHGNtb9Fi+EYA6GQXTJn8zXXjkCHBEpNFIvNw8uDidJJzSIGgv8k3gAQ2m90AuL/GXtkD3tC61UuDk7tz5Oj9gqf8TgcbgnH2g7L4Pbl+DgD5rafRlxE1uHUs3tU5pO/1MMH76Ln/AKO+Kepx7BPcqhwdNoBu0+8LbfR5xJhxnEaFMgsFf1jCNIfd0f7j8FkyKpM043wb6oooqiwiiiiAOUFyC4q5aqwuQdcE4qkIrgqhiYjwlY2txluZzGy5zYDoGhM2k72OiaxdfKub4zitSji6pbMZybHmZFtN1q02JZJ0zPqMjxw3HRcPg3udOUgktgQTOxMgaaLHdp8XVpUnZSabpEPIvBMSAY2Wr1O3GKMw+oA4Ee20bED4wfJYKqK2Kce80Ru+pudgXHXwXSemjE50dS5P/g+XMrNzGpXe68udU7pI6NFucTuh4evk/wDG19OoNKjKtSD1dLvhCLg+y1VrINaiyTPtZjpEGB4Iv/TjPz4w+DGn+iFpMj8MHqsa8oy2F7f4nIGkUy/TNkN/9uaJ3Q8T29xDf8xk8sjP3KxP+AYUOk1arvANb+6YfhsJB/De4nd1Q+WgV+PRJR+UVZGest8N1+mbZ2L7YuxjqlN4GZgDg4WkTBBHO4+K2KsuWdi2ilxJjWaPa8XP8jnXPKWhdFx/HKeHb+JBqCA4TLGkxuddRquZl0kvqVFcG6GpioXIZbg3PkyGtAnM60j+UfmWKxnaZmHa80QQ6mRnc6CXNP6eXhvO61niPaSriYDzL6dUtbU0phr7AyDpMBIvc1lR7qp9Y7utnKA2TOuxsAdlsxaWMOe2Y8uplPjpBcTWfVqF+d1OmPWuDgdWuh1gdBbXqj5mU2tawWkO6kxYnckykCS4RJMsDcx0FwfcbeUKtRrnmYsbADQc4jwW1RMLmEqPzubEzYk8iBsfL4pvF91jnyYbleByLXA2HX6qmFwcZSdQZI/e+qDxDES2qz9bHhsc2py6FHvkydIvGaT3nXF/YEd1og3jc81ufoNwBdicXXiGwymer9SfgtA4bjh6um59sjQDP6/ZC7R6JeEtp4Z9UOn1z7jYZf3lYZcxbNy4kkb0oooqSwiiiiAOUxKq9qJ1XjohclHWB5V45lldrlYtJFgVJJvoi2l2YPiIWgdocK4Vi7KcrgIO0ix810nEUg65IjlIkRAuDdoki55pDGYGabw/KAW2BI2cBMbRzWrTbsc91GfUuOTG4p8nMi/fL9+aw9asS6eq2JmDL3NY3vPqEANG5cQB8Suj8J9FuGZSPrHPc8C5Y7IJ/ltJ8SfIaLr5nXBx9PyrOduqRGYwCYk9V7rpLvBpPyTnbfsx/COY5ji6k93dJ9oFpGZrosTcGdwVtjRIRPVOK6CUWvJprcK86U6h/wBsfNBxjX0xLmECQLkb9At5IWpdqKxcKgMdxzY8JGqrWqnJ1SBRMM4vGJZ6uc5kNjm4Ob9Vl64LqbTWqZhZppDdzLXJNzv9ysJiqmWrSdMQWmfMJmiS4l7u84hzp6mNP0x9laWrkxydJD+TO8gENpZmywCIDScogdSPqite2oScn82+twSOvs7IHqXOzG8F1+RMnUgGNkxgAJbERcSNBI221j3ealVGe2y7aEfmuB12kSOauyKbXE6ztuNfAeCF/Fwx0bG+usQJnTyV6zSG5naWHO0kSAhsFEIx+fJNgTAvGg357JCvTL2zfuguaY1gjMDyEclkMNh893NIpwS0fmcT8h3dOqHiMS9plt26ZIiPFRrd+id7f2Uw+Cp+raHOLWtzWm3tnffZdv8ARRiJwr27NfbwcP6L5+xbwWTFw4mBP59YGkSPiu2ehPFZqNSbGGGPeFTmXxLcLuR0xRRRYzWRRRRAHz//AOqOFg5ab8wFpAyk77TIVcB6VsM9hFak6mZtlnS8GZ0sAbg3stEZi8tKs2qw+uc4OMtHdBBBcABAGl+qUw+Ic91JrGDMCYJuCJ0iNAro44NJ0iuU5ptWzorO3uEYIc7PDQTLnPlx1EX+my8b6TqLan4c5XC9MNjvACI62iFqj8O0PINOlrqGiOehF1R+OYwgOFMNIIsG3F7ZQL3jqrXjRUshmsP2u9fxFhLS2nVHqi6TPfsHAG0zl2mwV+J8LcKjy6qXEgNcQB3pMzz5COnVanxCvkc2oyHND2vkxMtNoiOQB30M3Wd7Y8eJxTg0mJ7wO5ygfVVOKckWqTS4MfwvHjD4qjVPebTeJjcNMGOsTC7TgMfSfTztcHtP5myQRbWPZ3kGCFwar3mwQti7N+j/ABGJph8tYw6OfMuHMAC46mJ2lWZY+SjBJ1Qx6S+OMqtbSpkOFNznucDIzHKA0EWMAXItJ6LO4LvU2Hm1p94C0ztT2UrYRsvyuY6wewy2ReDIBaYvfylbbwKpOGon/wCtvyAVGTpE5fkbexa52tw49U8gXIufAhbMQsD2pP4T2xbKb+Xiqo9iNIxrv/Ef9P0Ww4Whl5SDcNOgkjXzBtyWt44/hMPJbBXMB9xq0a2k5SDGgNiurfLK8i4QR1ZrS+YjINIvsL66RuhDFWECJIE7WtcnUr3Fv7zmgZvYgC8xd1wPhcr2hwdzoLzkpkm24nQ9RMa+5Q3eiCg/IA3qOABLnFwAMAZmm0NPtaHoslToFsvquBeLht7Exr0+7op4aA0adx2a4lxEDQ63VmtMX1ECdegjpEfeslG+ZA5JcRRQVcxkCANosB8IuhGkSTFg65IP3I0RC8NN7je9za02XrSHd1ogbeKsv0VV7KNwdyAbkaj3j4roXom4q2lUe2q4D1gDQR7Mj5LSnMIyEkWInw/uPirYCk8mBLfxhlA5aD3/AFVGTlGjHwz6RUSvC6BZRptcZc1oBPWE0sBtIooogD5XFB+MdUrOa1sU3MySXOJuZNhEdEtS4KxhpMBJzOaXkEWmO6IJixuf6onCabaVAVCcvfc2wyuJmBINj4bLBtxZFRzhIMyDodemtltxxjGKUejLklKcm32Z/G8Bw7e6KhaZsS8zfpt8OaFh+y1K2YtOabl3KY/N4KmG4c149bncWk3baZz3vvsnK+YCKZPdMxIJi+0ydeSnS9FVteRTjfCRRoEsa0g/mDr76i4NihdsHRii4j2g06g6t6JmviKr8LUPQzfcOHnpNvJK9rHZjSdF3UaDnHmTTKql9yZfj5VCP+LsLcokE9PLWV3fh+JYabCwjIWNLY0yQMseFh0hfNpC6X2IZVaxjXYh9NtQEtpgNcLTL3Z2uDAS0iQJMEmBBMWpZHXoEoYV+zPekTFtGDqNJ71QtDOrmnM5w8BYnm7qsb2TdmwdE/yke5zgsZ2j4eKxqPbWfUqU2kkOcHtcwamm4NbGWZLYiASDZP8AYZ04JnQuHxn6qvNBwVSDep8ozuVYTtJhZYXcwREcmvufeAs8GJHjAHqiCQJkDr4LOmM5biL0G9D9StowfCs9P8V3dLg8gEXBaIOk26zutZqN/AI5OPzW28LxM0qbpjuNEkX0i1vuF1HHcVylSD0WtoMOUTJ1IBMXAgEjmBCB61zidDuDeI66f2XlfGDXNJ10tYwbfZSj8WZho3kdDBJttvzUkkuihu+x6nii0QTpMA6CPDXkUCpiS72ZgaEnXTbTUJWjQzRrpyIGs2jW6dZVa3efK2+23xUiNg6eGmJJJ2tcix+SfwotYm1omZ8SdNUp6w2trrGxvEncapqg3NMmxFxqJG56IYIJWMtLWkXnTmba+PJbP2LwPra9HNHtNcfISVrAAEaZRJJiAFsnYCqalfDlp1LXA9ALqjJ0acfZ25RRRYTWRRRRAHyKe9QqNJa1rXy2mHz3pgwH94Jmvg2NrhzhZzGkFsWMAEZQYIiPGUD/AAGo8hxpywuJkOzNiTYOJJB8Vn+Hdnz7bz7OjjeRAgT5fcLdjxqlf9sx5Mjt1/QHh3B2+oeDU9XmlzBczlE5jJteNFkaHAhma51e5gGADbS0+SA/h1d7gJOVwuZ2gTHv2TdPs+cjmuqPIzZmmzoIJIjnbbwRLGl5/kUZtrr+DH8T7PgMef4ju9+xBuDfZwH3usF2iYPV4Yg5vwGDNBvlcG6++yynaeDhzE316G0a9FhcTVnA4bmBUE+FRxhVTVFuN2a9Us7zXROB4j1opPpQ5zaeRzb5mENLA8NaC4iIIc0GHAzFp53X9op7B2aPep48jxzbQZYKcVZvvGK3qc76jgaj6Xq2t7weXPp+re97Xd4ANzGXAFxIgRMU9H1T/tnDlUd8mrTWNJMASTsNT5bp/g2JfTa9rXO1LyBsBvcwVHK3l7IxSiqR0zPGqxPHH03tb+I0FhmJBnnosDwzhuIxbXPpMc9rTBJfTp3gG0kTYj3pHiuDxFC1Wk9gOhfmc0+DtCqFiXslb7owzh+E/o4rI8NoPNFhzAAgAa6CbJWq38I2jVN8G4nTZRa1xvfxFzoTzgaLoKlX6KZq4/7G/wCFE6m55bSDaenyKN6g/lZO+Y3k3FgLBC/6io2IbeNZIuLj5aq7u0gIhrN7QOc+SN3or2+wlPCu0MmROuoG1jOxTRwgaJty+wRPzSGGxlUuaXiBc3gc7a+KaNcuhuhmx2RbCkEjMRAgfA+SM1kFt5jYC1j0+qq8Ad1uaSC10wL6928nyKrhq7nfhsu+eoABAuTy0T6Qds9xuHzioMxDGNcSSbT+Uc4m/uT/AKNcaKT6RzAhj9RymEjjC31bqbTmmS536nxp4D6KdiqJaMrxdju8edwQR5LK7k78UalSVeT6VBXqHQcC1pGhAj3IiymgiiiiAPmDCte1tniCBIIzA2E6fPRM1a7hAJIiYABAEdCJvPzWLomo4d5shrQJ7vW880//AAfORO1iPy7zbRdSjl2eu4uRLsxi+hmLNuPirjioBN7ZxOUxqXEW2NtdkPG4cZTIE3scuxbcn4ob8I0l1j7Q0HUzMdD8UUFtC3EcZTqh2neLp735soiJHMc1gqdN9TDMaBDWPq942EloIbPPU/3Wxjh1MEQJvsC20C1zfQ3WMGCBENc9rSbtDiL7GJvofcqsuNyXBbiyqL5Rq1bVbR2N7P8A8ZVFPNla1uZx1dlBAIaNzfy16LXq2DdmgAyr4Ku+mZGZpabOEgtPQ6qiSe5mptNHeMDwqlhmltFobA9sQXHxqanygdFzLjVMNx+JAsHF52/OA75lDw3bnFADNUzj+em1x83QHH3rHV+IvqVHYhz6YdUc7UgdDDBMDYeCjTXYN30dC9GGK/7V7RMiq6Y/mYzKf+LvcmO0/bGjRDqbS2s9wLTTEFgkEfiRbf2bnnC5WOI+ra4NqyHQHMaagDh10BjkVRvFGN0At0P1KlGKb5YXJKkh2oyKZHRecJq0G0mmox+Yl3eGW8RAE66hIVuKOqCAQ0I1CMtNkNIDydQCcwEze2nVXzkuNpWo8VIyk4dwgPe2CWyWtNgJ1YfKOqdwuDpA2q0zGoeXC06QbGFr1VrjRYzKYD3PJvBmBGnIJqri6ZFe3/kc0tPdsBqRfnZQ3vyweOL6T/sz7+FuLQKdSiLH840F+RsJ+KtheHNZGavRmW6OJudrD4rXKVZmSmCXSG1c8akk/h3915TDMaC/Dui7Iz3aZyk96AbkiyPqP2geFembEcRh2HvVTUM2axkXNgJd4SIS3+MAgCmz1NJxdmM992UgETrusaxtV1N2Wi4A1A+SCAADMbdNJ3TtLDtpw97xUfq0RDWkmZG8p/KXYvjHrgYwvdALxE2Y07A6uPkYV+CYkurGbAt9+VxHyIS+Yky4mfuCE7gQPXbWB/5R+yk40itSuX4PonhFTNQpEfob8gm1jezpnC0o/QFklgNxFFFEAfM+ApvaxwcY5wLcyR7/ALsjeuEki40s6wsNelvFIt4814eGjX+Q7gacygVeJGfZ1nlvfl5eS6a5OY+DJYutb2j13sQ25Gmw+9RnFwba5xcae1qDH0WP/jajgZJ0FwHb2025SpUqOOa7j3g6wtEybxdMjYUuI1Jvm91rW8PgsdimQGmTIO889Ou6fcHEGMxu74i4F/lzSRwBymZ7p0066eG9kpWwVIwrnXOo5c/2VWgXuYM6R1jZZh3B4cZHy/m/cI9HhGndPnHNseHtKvay76iRrNfDuvAMBLeqPJbu7hmZuloF5Gp8dD5pB/BxnFibmRv7MgXAEqDw2TWejW24Qpmlwwn97LY/8PA1B3GgaRprtoV5Tw0GIOxt/qbe1tyrI4UiD1DEMNgACD8Df6fVGZg2zemCA73XuO70TTgYixiIBgajY+PNCfTMb67kWmNJ0Vu2ircyjKbWzlEFwLZBm4EzFuXxV4AFspBixEjU6AwQZVhhydBoRfW0kaeCLh8IY9mYgbiDyny8kUJsJhKozwGA+LGxzNonSU/SLqTXZXU2Am2RhGo3Jv7+SDVpZWmYmxHezRafP37pfEvdUl21tOUjWNfFJkk2hg457gZdIsZNthp0VPUGTJPMSI/sF7So20JI3/a0clV9YRI+WnO3KyEqE3fZakTpPW3VXweIBrmTEFo8ZBhDoD7/AHXjmxUY46WnqWm3wKjInFn0J2FxGfBs/lke5bAtQ9GVecKR+l5+K29c+XZ0F0RRRRRGfMuGdRY7uAGQO9ESIN4jfWVdtVpaII5Ex7tpG61XBuc2wAhsjU3jc9UxRxhFt77nXX910Yy8nOmqdG106DQ25IhusgA3Omlv3VqrWgHKRZl50OXnfcbiy1qhi3GNIBjre49xRRxNxE6TLTAHhYaclKyBsYIl4ge1MOvIymL/AGChPonvd1hBOhac0XtcWuPfZY7D8RfEuJMhu/gDt1Q6GOd3wHOiwvGtzYREQnYGZc0guAm4nQQO8wXGxsVZoMwSToW5iAYGWdTffTosdT4gC4G4MDwsZ521PvRaeK3EyBO0Gx2IMFFjMkyq0CTlAMAnYmIBjy36pDEUQYOYEhwuJInKbkaxCZw1ZztBEgGJtvMgBDfVuW9WEax7Q1JMlKxtWhOrhySb7nVpB70EA3B2JQxhAYPdd8+c23ssi+sYnk4AyBYhrtI1+CrSqmcp9rfkbfDQqW4jtQk/Cw3QQP5TqCdZtyv1Co3CQTl3Fh3ZOWBEzfyTdCo178u5iZAgl2Ui4I3KsaRMEnRpJI3vy0n3JWPaKtwZAMNi5EQBPsuEg673n91ep3TZ25tIIvJNxoAUVj5DsoAiDfkSRtrbnKA+r3o0mQIAGnPpcosBTFNJnMSIAjTrcHQq7WhpO5H5YgHUTHK4XlV/ey7lutxdpIQQZJtsJud9PHzQIOap6zYzaAgh0OMgzz8/hqhVDE6/1BB8tVelSkyOqYi7nxvHMfuoaslo1ubczAKAyqJ3RSSXsA/V/wDkqMuETi7Z2n0S15p1m8nD5Lf1zD0P1iX1xzAPyC6eufP7joQ6IooooEj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22503" y="1428121"/>
            <a:ext cx="824729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8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2"/>
                </a:solidFill>
              </a:rPr>
              <a:t>To obtain a CE Mark; a Medical Device must  fulfil the  essential requirements of the directive it falls  as documented by a conformity assessment . The appropriate conformity assessment route is dependant upon the classification  of  the medical device.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8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2"/>
                </a:solidFill>
              </a:rPr>
              <a:t>The classification of medical devices’ is a risk based system and  not all  classifications require to undergo testing within a clinical investigation to obtain a CE mark.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8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Classification of a medical device will depend upon a series of factors, including: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how long the device is intended to be in continuous use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whether or not the device is invasive or surgically invasive,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whether the device is implantable or active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whether or not the device contains a substance, which in its own right is considered to be a medicinal substance and has action ancillary to that of the device</a:t>
            </a:r>
            <a:r>
              <a:rPr lang="en-GB" dirty="0" smtClean="0">
                <a:solidFill>
                  <a:schemeClr val="tx2"/>
                </a:solidFill>
              </a:rPr>
              <a:t>.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20" name="Picture 2" descr="C:\Users\Gemma184\AppData\Local\Microsoft\Windows\Temporary Internet Files\Content.Outlook\BPS53G8B\NWSTC_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835986"/>
            <a:ext cx="838055" cy="97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99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80975" y="5638800"/>
            <a:ext cx="9324975" cy="1057275"/>
            <a:chOff x="-180975" y="5800725"/>
            <a:chExt cx="9324975" cy="1057275"/>
          </a:xfrm>
        </p:grpSpPr>
        <p:pic>
          <p:nvPicPr>
            <p:cNvPr id="10" name="Picture 9" descr="NIHR"/>
            <p:cNvPicPr>
              <a:picLocks noChangeAspect="1" noChangeArrowheads="1"/>
            </p:cNvPicPr>
            <p:nvPr/>
          </p:nvPicPr>
          <p:blipFill>
            <a:blip r:embed="rId2" cstate="print"/>
            <a:srcRect l="31596" b="-21622"/>
            <a:stretch>
              <a:fillRect/>
            </a:stretch>
          </p:blipFill>
          <p:spPr bwMode="auto">
            <a:xfrm>
              <a:off x="5486400" y="6095999"/>
              <a:ext cx="1831578" cy="61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" name="Group 4"/>
            <p:cNvGrpSpPr>
              <a:grpSpLocks noChangeAspect="1"/>
            </p:cNvGrpSpPr>
            <p:nvPr/>
          </p:nvGrpSpPr>
          <p:grpSpPr bwMode="auto">
            <a:xfrm>
              <a:off x="-180975" y="5800725"/>
              <a:ext cx="9324975" cy="1057275"/>
              <a:chOff x="-114" y="3654"/>
              <a:chExt cx="5874" cy="666"/>
            </a:xfrm>
          </p:grpSpPr>
          <p:sp>
            <p:nvSpPr>
              <p:cNvPr id="13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-114" y="3654"/>
                <a:ext cx="5874" cy="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" name="Freeform 5"/>
              <p:cNvSpPr>
                <a:spLocks/>
              </p:cNvSpPr>
              <p:nvPr/>
            </p:nvSpPr>
            <p:spPr bwMode="auto">
              <a:xfrm>
                <a:off x="-6" y="3711"/>
                <a:ext cx="5760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760" y="1"/>
                  </a:cxn>
                  <a:cxn ang="0">
                    <a:pos x="5760" y="7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w="5760" h="7">
                    <a:moveTo>
                      <a:pt x="0" y="0"/>
                    </a:moveTo>
                    <a:lnTo>
                      <a:pt x="5760" y="1"/>
                    </a:lnTo>
                    <a:lnTo>
                      <a:pt x="5760" y="7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A7EBB"/>
              </a:solidFill>
              <a:ln w="0" cap="flat">
                <a:solidFill>
                  <a:srgbClr val="4A7EB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" name="Rectangle 6"/>
              <p:cNvSpPr>
                <a:spLocks noChangeArrowheads="1"/>
              </p:cNvSpPr>
              <p:nvPr/>
            </p:nvSpPr>
            <p:spPr bwMode="auto">
              <a:xfrm>
                <a:off x="84" y="3710"/>
                <a:ext cx="930" cy="4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Gill Sans MT" pitchFamily="34" charset="0"/>
                    <a:cs typeface="Arial" pitchFamily="34" charset="0"/>
                  </a:rPr>
                  <a:t>LCTU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Rectangle 7"/>
              <p:cNvSpPr>
                <a:spLocks noChangeArrowheads="1"/>
              </p:cNvSpPr>
              <p:nvPr/>
            </p:nvSpPr>
            <p:spPr bwMode="auto">
              <a:xfrm>
                <a:off x="84" y="4136"/>
                <a:ext cx="1032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Gill Sans MT" pitchFamily="34" charset="0"/>
                    <a:cs typeface="Arial" pitchFamily="34" charset="0"/>
                  </a:rPr>
                  <a:t>Liverpool Clinical Trials Unit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7" name="Picture 8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728" y="3834"/>
                <a:ext cx="936" cy="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9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158" y="3816"/>
                <a:ext cx="852" cy="4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9" name="Picture 2" descr="banner_bkgd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07975" y="488950"/>
            <a:ext cx="7429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tx2"/>
                </a:solidFill>
              </a:rPr>
              <a:t>CE Marking and Classification Medical Devices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4" name="AutoShape 6" descr="data:image/jpeg;base64,/9j/4AAQSkZJRgABAQAAAQABAAD/2wCEAAkGBxQTEhQUExQWFRUXGBgYGBgYGRgYHRgbHBgWGBYXFxwdHCggGBwlHBcWITEhJykrLi4uFyAzODQsNygtLisBCgoKDg0OGhAQGywkHyYvLC0sLCwsLCwsLCwsLCwsLCwsLC0sLCwsLCwsLCwsLCwsLCwsLCwsLCwsLCwsLCwsLP/AABEIAIsAtQMBIgACEQEDEQH/xAAbAAABBQEBAAAAAAAAAAAAAAAEAAIDBQYHAf/EAD8QAAIBAgQDBQcCBQIEBwAAAAECEQADBBIhMQVBUQYTImFxMoGRobHB8FLRByMzQmIU4RWisvEWJFNjcoKS/8QAGgEAAgMBAQAAAAAAAAAAAAAAAgMBBAUABv/EACgRAAICAgIBAgUFAAAAAAAAAAABAhEDIRIxBEFRBRQiMmFxgZGhwf/aAAwDAQACEQMRAD8A6IxqC4fOlmmh7tYkpGwog916iDV7daoQartjEOJmvFNMn8mnqZqDhE143596dHKmkda6jhr0lp5SoyINccSq1TW0JIA1nl1ocGrfgi6M565R5aAsfmPnTcUOcqFZZcI2GYLh6gS3ibpyHl507FJczWu6NtVz/wA0FM0pB0SIhiRGvWn2xK5iYSQsnck8l+NF4ZOoyjkPznWxjSh0jMlJy7K7F8It3JgZG5Mo+oGjVmrttrblHEMvwPQjyrW8Uwy3psM1xdA7FPDmSYKZ40DbGIMc6re0mFGW26j2Tk0/SQYHuI+dV/L8ePDmu/8AB/i53y4voqrRohTQls60QlZsS+yQmrzguLgiqI0Tg7sGrGGfGQnJHkjcqa9oDhmIkRR9bCdqzMap0KlSpVJBhbWwmorzRRDChLprAkbaBLtzSh3en3TrQ5NIbDod3lE2daq796BrVhw25KzFEjnHQVl6aUmqcUx1AqaARBtUZFSXBUTVAVDS1aDgrg4dY/VcB9c37ZazjGrXs7ifEbP6zmXyYDWekgfLzp/iz45NiPJhePRd2R4bYEkzMbidQaPeJ8Q5aVDaHdgqD7z130E7U1Z5sDr02rXMsntNpHr9aquOmbUdWX5SasGb8/eqPjGIzNA2X5nmfoPjSvInWN2NwRuaK1RU1sVEBUk1lJGkyWkulNQ1IVpiQLLbhWJiK09tpE1hLDwa1vCsRmWK0vHnaopZ4VssKVKlVoqmHuUNfFFOKFu1gTNuIBdWgrx9KOvChbi86rMcij4viQiE9AT8Krf4XY93N3MxMtIDGdxqAeVXeMw4YEHnINTfw+4EtjvJAaWJHp0qxjlHg4vt0RNO0/Q1RTTaKhej7zDlQF65XSSQmOwW6aguGpXbWh7pkUpjUhhM1blO6t5B7dwS5/Sp2QHz3NVuATNdRerCfjRGMvkuzdSTRx+mPICat8QzD8bdIDDOOsww98EH30Z/x1SP6bT0lfr/ALVmw81IrUyHk5IqrFS8eDd0W97izOCIyjyMk+poJjNDhqkDedRLJKX3ErGo9D5p4NRipFqESSKKmWolNPmmxAYjyq44HiYMVT0Rg3hhT8MqkLyRtG2DClWK4j34dmwt4W8zTcVlDDNlQ5lnaZ1HlSrXUG1ZkvIk6E5oS/RLGgr7b152R6GKBrq0PdNE3DUE0hoYiAJVpgEgaafv6UImlS27oqFpnPaLO5c6UDebWo3fXeo7rxRuVgpDHNQFa9zzrULUIdBPDbwW6hPJl+E61JxBSGccwSPmftFVznpR+Pui5bW6NyMr+TAb+8RTIq4NfuLkvqTBbZiplagsLekgb1af6Oc2RwzIJZACDp7RU/3R0qFFvomckuwc3IipBcoTvaibFgb6VCTBZaJcqe29VeHxQPSj7JnajQLCw1Pio1FSAU1Cxs0rmICDMfQDqToAPM0PxDGpZUu7BR9fIdTWR4r2giSQc5BCLP8ASUwC7f8AuMCQP0g/G34uGWSWuiv5OZY4/k33CuLrkIJDPmJeNQGOuUHmAIE+VeVzDgPFmVW8ztExGkb0q3V42jCeaVnT7tC3mOtK5eqJrvlXknI9ZEiczUJNTA1A7UtjEJ/+9LNNRO5FNz+dCyaCA5/akzVGr1493pXIijxjUbt8KY71C9yiJoczV5hMaFLK/wDTcZW8ujjzBg/Gh7jUFiblHHshq1QXgz3WLRG/WsHkQdVP0ojhfFB/qLfiC/zBrvAnXn6j0qifFFwoP9S2QbZ6gGe7P2+FbzspwWyF7/K9zMCwgHdjJIYbETEb6VbxYlJ/2U8+bgt99Ge7ZYLEWrzphrNy6pAdCgDaMJjTXQzrGgE86wN7h11wTevZbms2oIKdCzHQcj5A13m9cFxGCg2x/cXgaDSM5M+fs+h51ie03CjcIZZZwujKpEzIM88sQR5Cr8ccYfajLnnlLTZhcNhFtXLRs3LlssQCS/eT5gAKDpO46b11bh/CxdKkXT3Y3ICzMbH9P/5O/Kshw/sJccy+bXmf5fvlpb08NdD4NgLVmc9xmZhqJOU6AGBuetdLFzd0DHM0qTLv/h6GzlQAbQW302M/m9c84r2lW3mFsBiujMTlRDMeJuevIV0XB37bBraQIG3OORj1Hyrgfay69vE3bbMTldsoiInxchrIbej+Wjkkr9DvmZQWvUXFuJs7FmOZuTHQDytr/b66mqZRnJ9/z5/GkgnSfT70x7uWPvOvu9PrWlihGCpFSUpSew9HygbmfTfnXleYJGYSYHSTyr2rakqEOr2X1jtR/mpG4DSp5bkZgN+cVaWe0CnzGklCLg575SSNucVzlcLIBkqZkSOe/PmYpmOtMp3MjXXQg7TrWJk+G45LSo1oefki9u/1OqYbjNt/ZcH0IqY4keVclxXELjZc/iAbTrOvr1mKe3GHU6XWX2eUjT2uZqlP4a10y5D4gvVHUzeHlUfezpXPbPaK9yuI0fqB2jqI1qb/AMSYkxltC55pnI+IHnVZ+DkTLK83F6nQEvQK8zisbY4xiYJZbCRya6Mxj/FST8eleDtI3NrIPqT9xUfI5fZfyT87h9zYG5Q1y7pWQv8AaVtIZdjrl9f8j0HxoF+Pud7kbbD48vvTI+Bk/AL8/Evc2zXqr8ZiVG7AepFY+9xdj/c3z8xzb7UHex5JBjpz939oB+dPh4DXbES89PpGhxOOBPhk+agn5itt2A4m+WClwAnKSpuCJiGIUx1E+Vc14bxBijLsodSwHMEMsTM7xzFH8G45esXRcRoIA2zQQGBKnMSToTtVlYFHoqZMzyLdHasFhkS43tOZJBfOcpjlnJ+VT28cALniysxX4lVzeuxojFcSW5hrd5QJdQQRymB+etYl+NMMd/pssqUzZwr5laM3jYmCpE6gCCI11p0MZTkw1OP38Szph7SKLdzurt265hWK5lIAElYjeKosRx2wlvPjcdcJLXFNnCjKpyOyaOssQcsg5xvVD20tEHHW9YPc4oKOYDC1d9TN1fclYbHjuc2HzAhXBJAglsoGs8geUdaltkximdw7A22w2JAZCovd6A5H9QI4a1cJOrylxfFrOWs5/F3Ci3jc0aOgPvGn3qx7P8SD8N4ffnXDXEttv7OY4f8A6Xst7qsv4x8PFyzYvTEGCfUR9QK7HLYMutnJrbk+v5p5zU2Gw0mbmi/MxUuFcKDkWTtJ5HYH4VLg8OWYl2GxJLGAuntHoB6fGrtpdim76FYukiBIAOgilTcRxMIxFs6fqIEt5wdh0HxpUXKXuDx/BSoLgME6AiJ12mB+da9u47XmDEGdfr+a1NYbSJ5xBHx+ED405HBkuJ320OsA70KWtMbe9oDOJJifX6Uy7cUhdBpM8pmP2qbELbB0nyB+Xuoe/aG88vz6UuaYcWiTCMovWiF2uJodQYdTBB5VqePcTuG5fDswCXrgCBtB4ogLsAMoEAdd6yOGJDo36WU/BgftWjxF1TxJgxGVsZJjQQ1wwW1PLKaVpbolrY7C9n7t0FmPdqdgVLH1ImB6b6VT8Z4ZdsMoYhlYFldZho9r0YaSPMda7Dj+AsL0tcW3bCjKzMFC+1m57nQzzEDlWT7S4xLITMGIa8zW1yiWUKwJKspgHMnLceRqos+RsNJHOipO5+35tTVXl+davcdxvO0rbVRAAXKAo84GpbXfT0qrKgnMYXX2VECNdutPhKTe0FJJLTBnpobyqRwNt6aDFMBCeGnW4P8ADNr/AIOrfSalsglgoj2o95IHuqLCPNwAf3K6a/5Iy/cV6QeREzp7xp586F9HI712LYDhuW+cot5hLdAxH1XSOgoVcTbZFuK0W29kv4ZEnKddNdx5Gah7JcUsXuHXLT3EViuaGMMAQD7J1PTSq7jiNibCNhmDLPhyyOYQ89CqggqeTGhxSvTF5EB9r8IDew7HRXFzD3DuAt1TbBPWGcEegoXhXY+x3jJiGbEMgDHPKDN3lwNBGrrAWZbc0V2iwlwcOP8A6loo/IgQ+w00ChgQOQUU24O/UXJRVfu7gZgXbZGAAJCoCygHfQnnQ5tActaDeIqiobNgZEYlQlkKFzMnOFMkFWMA7jWtFxz/AM3wbMBrkR45jYx66GsVgMe+e2LykuSwDsxUDLmKBbe0yN9N/juOwjB8Nfw51ytcWPJj3if8rge6gxs6PscjtKltSLjag+ysGfLNBCjbqdTERQuMxrMAoAVRsqiFHxksfM61HjLZW46HTI7L8CQPTQfOmKRyrQiiGephvOlS31pUegbZHYx2mq2m1nxLlI0IMMrCP9q9u4lculqORKPnB1mII8O3Umg7aKV+xmorSHWDSRxI922ZkZddIzLHukj0qK4yGfF9+Q20GtSsxI1APy9ajYCJiOX36fKgcfYOxWrMgwQdJ105e+rLL311GIL5gA20Z18J15SApHOqk2dARv06VadnbZuM1sasSrIInUHXnoImTyiojb0yJUtmxtdsMfZQWWey4VRBuW87rpoJDLJ9QayHFca113uXH7y5tO0Af2qB7K6nQdaP43he7unvb9ktzW23eRvoQsgRuR51n2ugEwCR1bT46evOuqKdpERtrY4vKxGo8vz8Ary5JXYg/wC//amDFN5Qegn61Gbunr9hUcgqJLlvWfyY61EQOteMD9PpXjD6/tUdkj0YKwYE6EH4Gp7mjeX7H19KFYT76LxKAHTb1E6qOQ1rjjS9isVluWwdpa2fQzFaXgeBCm7aLEC5fvZgDlzMltclueWYS8c8kVguDX8twgbiHHuj963hBOOtAANZxKFrikSCVtllYdGDKIIro6FS7IeDqXtradg19zlYqMua29t+8QgKARbIAza+KNdYqs4QAbSqyXnuJmSENyPCSVD6hFBUqBO+9b23ZS3LARtLasTroJMk68qy2P7OZHe5395bV26s20AQrnMSzGToYG1dkjyQN2VmLtLauMzuLH8xLgLZSWBCl001kEfKtL/CLiTC7dD5yGiHKtDeJwPEdzlK6eXlTbXZ/D4bxJbtkkxmdWuPPmxbXUdKtsNi3LlcqlVjxKxgNmWEAI3iZg6R7qFY69Tr9jD/AMRMF3PELygRmIce/Q1moH4Z91dF/jJhvFh8QP7lymOsSPoa50NRzjn+9WMb0QOzmlTRcA5A15TgSO5lB5c9ev5NQW3jnyH3r3EGBp0qKxS2xqQ83uX50+9QsfQU5zsPzeko+31FA2EiEV6ijUbyDGux08tdJr1hqa9wv9RfP7g0thBGMSMmVY8MeurCQB6DWhbp01qx4uPDaPMl59xEfU/Gq68dBRSIiMtCaeqenP7V7bGg99NuDb/7f9NAGOkTuaTGa8SnJ+30qUQRE0ddDMFMH2U30mVOomhlGp9KbE766VzRyC8M2W6h0AmDqOYK/f5Vv8FiwEwt4692z2zqB7SMq67AElRPnXN8No8jkdPpW1x1sCzdUCF3jlzqOgMhtQ7mGdbi3N/YzKsjQJlJ1/yMk67CveLAXLFwEhZAg3P5fiEMs5ojxAVy/srxW+cTaw5vXO6Z8pUOw0gmAQZHuNbrtee5TLb0CQFnxHnuzST6k10pUDw2W9q+LpyqzEQM2UESemY8v/iNetGNirFlf5jqqr/aD9SNvgK5M/Frww5YXXksAddI9NqojiHfVmJ9T9BQxbkc4q9HRP4g9rrWKtpaTxQRqBAUDXTzJA19axHfaR9ucUOop19yCANBIp8dHcaJbaNHIfClW2scGsC2p7sEktJJLbRG5pVNi3M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8" descr="data:image/jpeg;base64,/9j/4AAQSkZJRgABAQAAAQABAAD/2wCEAAkGBhQSERUUExQVFRQUGBgYGBUXFxUYGBgXFxgVGBcYGBYYHCYeFxokGhgVHy8gJCcpLCwsFx4xNTAqNSYrLCkBCQoKDgwOGg8PGiwkHCQsLCwsKSwwLCwsLCwsLywsLCksLC8sLCwsLCwsLCwsKSwsLCwsKSwsLCwsLCwsLCwpLP/AABEIAP4AxgMBIgACEQEDEQH/xAAcAAACAgMBAQAAAAAAAAAAAAADBAACBQYHAQj/xABBEAABAwIEAwQIBAQFAwUAAAABAAIRAyEEEjFBBVFhBiJxgQcTMpGhscHwI0JS0RRi4fEVQ3KCohYkMxc0U2PC/8QAGQEAAgMBAAAAAAAAAAAAAAAAAAECAwQF/8QAKBEAAgIBBAIBBAIDAAAAAAAAAAECEQMEEiExQVEiEzJhcaGxFIHx/9oADAMBAAIRAxEAPwDMOahOanH00Goxck6om6mhuYmi1ULEAK+rVxTRgxXFNMAApq7GopYvQxMRGMRQxetarwgQB7UNzUwQhPQAMhCcEdwQnhAC9QJaomnhKvCEM6R6N8TOGc3djz7nAH5ytsXN/RzxHLXdTJtUbb/U2SPhmXSF0MbuKOflVSZFFFFYVkUUUQBFFFEARRRRAHMixBe1HcquauQdUWc1DyI7mqppoAEWr1oRC1eZUxFIVmi69AV2NTAsGqKy8LUADcgliayIZagAD2oT0w9qCQgBZwS703UCWegZMBijSqMe3VhBHkuzYDGNq021G6OE/uPI2XEyt49HnG7mg42PeZ4/mHmL+RWrDPwZs8OLN8UUUWsxkUUUQBFFFEARRRRAHNi1UIR4XjmLkHUFixeQjPaqFqBgnNVciNCZp4UD2teSnGDl0RlKjHhqtEarKZY0t4D7J+sLw0pF/j9/FXfQ/JX9UxwKs0Jurgd2+770S7WqmUHF8likpdEIQHhMkITgojAOCAU05qEWJgKPCWe1OVAlnBBIVeFfBYo03tc0wWkEHqLrx4QSpRdCkrR2vhPERXosqN/MLjkdx704uf8Ao64xD3UXGz7t/wBQ1HmPkugLoxluVnNnHa6IooopECKKKIAiiiiAOekKpViquXIOoDKo4qxchPKQxjCt/N7vqfvRM0qRPz5LHYvHGkxkUqlSdfV5SRvJBI5/dk6OKtp0zUfLWgAnMDLQYJBAkyJ966WLG1Ffkxznyx9rIB7pnncjflfzUr4kMF2mOYAsrYDiAfTa+mTle0FsiDB0tsh4qo421VjVcFadnmZpuP6+Hj/VJ4mjHeHn57rxsh0Rb7+qM+pII5j6Kqcdyoti6YmQhkIjTZeELAagD2oTwmSEJ4SGJVAgVgm3gBKVxdMYtUal3ph5Sz3JjD8OxhpVGvbq0gjyXa8JiRUY17dHAOHgRK4UCup+j/H+swuU603Fvkbj5n3LZgl4Meoj5NnUUUWkyEUUUQBFFFEAc9JVHlekobnLjnVKPQXORajkElIY9hzIHu+wq4mmDY8wR8vP6oOFr5THP58lXCMrPzetaxha8hmUkhzYHeJPMmNBoujh+UL9GXJxIylKoBlYAAGiABYADaNh0TNRtp5LCYjFmn/lOPUEIbOKZ/8A5J/SWnW9pNuXJWWVbWO/xhuMrpExcQeXglK3EXNBLmOAvcQ4XPSCi0qjjd2vITH3HvuqV6ubu7DXlPLr/ZQm9qsnFWweGxjXCxH3zGoTBSr8C09DzFlSm9zDDrjY/e6wGpDZKA/VXzodRyBi9RK1Uw9L1SgYrUKUqJmqUtUKCQMlbx6McXFWoz9TA7zaY+TlojjdbP6Pa0Y1g/UHD/iT9FoxP5Iz5lcWdZUUUW455FFFEARRRRAHOnIZVnFCcuOdYq4IasV4CkMqE3h8YW63HxSqhKnGTi7RGUU+zKsxzDqY8RH9EJ1VmxHkCUg16MCr/wDIZV9JHtSpNgIHPf8Ap4qjacK5Kq5yqlNy7JqKXRMylRmYR7vHZDD1ZrlEYBzohRz1Sq9eBAwbnJeuUWo5KVTKBoBVclnlHqOStVyYwbnJvhmMNKo14MFpkeKx+ZWp3c0dVdiXyRTk+1ne+GY9taiyo0gh7QbGb7jyMhNLlvo97RmniDhv8suy32fEgt8dD5LqS6DVM5qdkUUUSGRRRRAHN3FCcrOcqkrjs6yKOchulXe9Dz8ygZ6o1CLl6HJiDK4eg5lbMgA2dDc9VBVHFAi8qSqwr125W9T8k6AVdc+Cs42UayNVR6AAvS1RyNUKUqvhA0BrvWPrVExWekyE0M9aU9wxgdJieXj4boOHwZfpZo1d9OpSbOLsALGOzi19CCM0mB4BdDTYn9zMOpypfE3nifDzheG4Ss13f/i6dQui4FTMMpPICAuqNdInmuVcar+u7OtcD/7d9OT0p1Wz8CF0zhlcPo03C4cxp94CvkZUNKKKKIyKKKIA5iSEJzlJQn1Fxzrnr3oLnrxzlRrkxBMyuHIWZT1iYg7ZNhqvcpnUfNLtqkE3ibKCtHgpNNeBWmNhQNXjXACSQPEwmsLTD5MjKNSCDCVegPcPSgZ3aD4nklnuLnZii18RnNrNGioTZD9Al5BVAgVEyQlqgSGJ1klWT9UJFw2iSdALk+HNBITqtXlDC5rulref6ujf3WVp4Om29Y3gkUhvEe0Rp4LWuL8dqV3Naw3Y8jTutaDAkA9dF0NPpW/lMw6jVqPxgU4jx13dbSFnZ25QYggwHGNtb9Fi+EYA6GQXTJn8zXXjkCHBEpNFIvNw8uDidJJzSIGgv8k3gAQ2m90AuL/GXtkD3tC61UuDk7tz5Oj9gqf8TgcbgnH2g7L4Pbl+DgD5rafRlxE1uHUs3tU5pO/1MMH76Ln/AKO+Kepx7BPcqhwdNoBu0+8LbfR5xJhxnEaFMgsFf1jCNIfd0f7j8FkyKpM043wb6oooqiwiiiiAOUFyC4q5aqwuQdcE4qkIrgqhiYjwlY2txluZzGy5zYDoGhM2k72OiaxdfKub4zitSji6pbMZybHmZFtN1q02JZJ0zPqMjxw3HRcPg3udOUgktgQTOxMgaaLHdp8XVpUnZSabpEPIvBMSAY2Wr1O3GKMw+oA4Ee20bED4wfJYKqK2Kce80Ru+pudgXHXwXSemjE50dS5P/g+XMrNzGpXe68udU7pI6NFucTuh4evk/wDG19OoNKjKtSD1dLvhCLg+y1VrINaiyTPtZjpEGB4Iv/TjPz4w+DGn+iFpMj8MHqsa8oy2F7f4nIGkUy/TNkN/9uaJ3Q8T29xDf8xk8sjP3KxP+AYUOk1arvANb+6YfhsJB/De4nd1Q+WgV+PRJR+UVZGest8N1+mbZ2L7YuxjqlN4GZgDg4WkTBBHO4+K2KsuWdi2ilxJjWaPa8XP8jnXPKWhdFx/HKeHb+JBqCA4TLGkxuddRquZl0kvqVFcG6GpioXIZbg3PkyGtAnM60j+UfmWKxnaZmHa80QQ6mRnc6CXNP6eXhvO61niPaSriYDzL6dUtbU0phr7AyDpMBIvc1lR7qp9Y7utnKA2TOuxsAdlsxaWMOe2Y8uplPjpBcTWfVqF+d1OmPWuDgdWuh1gdBbXqj5mU2tawWkO6kxYnckykCS4RJMsDcx0FwfcbeUKtRrnmYsbADQc4jwW1RMLmEqPzubEzYk8iBsfL4pvF91jnyYbleByLXA2HX6qmFwcZSdQZI/e+qDxDES2qz9bHhsc2py6FHvkydIvGaT3nXF/YEd1og3jc81ufoNwBdicXXiGwymer9SfgtA4bjh6um59sjQDP6/ZC7R6JeEtp4Z9UOn1z7jYZf3lYZcxbNy4kkb0oooqSwiiiiAOUxKq9qJ1XjohclHWB5V45lldrlYtJFgVJJvoi2l2YPiIWgdocK4Vi7KcrgIO0ix810nEUg65IjlIkRAuDdoki55pDGYGabw/KAW2BI2cBMbRzWrTbsc91GfUuOTG4p8nMi/fL9+aw9asS6eq2JmDL3NY3vPqEANG5cQB8Suj8J9FuGZSPrHPc8C5Y7IJ/ltJ8SfIaLr5nXBx9PyrOduqRGYwCYk9V7rpLvBpPyTnbfsx/COY5ji6k93dJ9oFpGZrosTcGdwVtjRIRPVOK6CUWvJprcK86U6h/wBsfNBxjX0xLmECQLkb9At5IWpdqKxcKgMdxzY8JGqrWqnJ1SBRMM4vGJZ6uc5kNjm4Ob9Vl64LqbTWqZhZppDdzLXJNzv9ysJiqmWrSdMQWmfMJmiS4l7u84hzp6mNP0x9laWrkxydJD+TO8gENpZmywCIDScogdSPqite2oScn82+twSOvs7IHqXOzG8F1+RMnUgGNkxgAJbERcSNBI221j3ealVGe2y7aEfmuB12kSOauyKbXE6ztuNfAeCF/Fwx0bG+usQJnTyV6zSG5naWHO0kSAhsFEIx+fJNgTAvGg357JCvTL2zfuguaY1gjMDyEclkMNh893NIpwS0fmcT8h3dOqHiMS9plt26ZIiPFRrd+id7f2Uw+Cp+raHOLWtzWm3tnffZdv8ARRiJwr27NfbwcP6L5+xbwWTFw4mBP59YGkSPiu2ehPFZqNSbGGGPeFTmXxLcLuR0xRRRYzWRRRRAHz//AOqOFg5ab8wFpAyk77TIVcB6VsM9hFak6mZtlnS8GZ0sAbg3stEZi8tKs2qw+uc4OMtHdBBBcABAGl+qUw+Ic91JrGDMCYJuCJ0iNAro44NJ0iuU5ptWzorO3uEYIc7PDQTLnPlx1EX+my8b6TqLan4c5XC9MNjvACI62iFqj8O0PINOlrqGiOehF1R+OYwgOFMNIIsG3F7ZQL3jqrXjRUshmsP2u9fxFhLS2nVHqi6TPfsHAG0zl2mwV+J8LcKjy6qXEgNcQB3pMzz5COnVanxCvkc2oyHND2vkxMtNoiOQB30M3Wd7Y8eJxTg0mJ7wO5ygfVVOKckWqTS4MfwvHjD4qjVPebTeJjcNMGOsTC7TgMfSfTztcHtP5myQRbWPZ3kGCFwar3mwQti7N+j/ABGJph8tYw6OfMuHMAC46mJ2lWZY+SjBJ1Qx6S+OMqtbSpkOFNznucDIzHKA0EWMAXItJ6LO4LvU2Hm1p94C0ztT2UrYRsvyuY6wewy2ReDIBaYvfylbbwKpOGon/wCtvyAVGTpE5fkbexa52tw49U8gXIufAhbMQsD2pP4T2xbKb+Xiqo9iNIxrv/Ef9P0Ww4Whl5SDcNOgkjXzBtyWt44/hMPJbBXMB9xq0a2k5SDGgNiurfLK8i4QR1ZrS+YjINIvsL66RuhDFWECJIE7WtcnUr3Fv7zmgZvYgC8xd1wPhcr2hwdzoLzkpkm24nQ9RMa+5Q3eiCg/IA3qOABLnFwAMAZmm0NPtaHoslToFsvquBeLht7Exr0+7op4aA0adx2a4lxEDQ63VmtMX1ECdegjpEfeslG+ZA5JcRRQVcxkCANosB8IuhGkSTFg65IP3I0RC8NN7je9za02XrSHd1ogbeKsv0VV7KNwdyAbkaj3j4roXom4q2lUe2q4D1gDQR7Mj5LSnMIyEkWInw/uPirYCk8mBLfxhlA5aD3/AFVGTlGjHwz6RUSvC6BZRptcZc1oBPWE0sBtIooogD5XFB+MdUrOa1sU3MySXOJuZNhEdEtS4KxhpMBJzOaXkEWmO6IJixuf6onCabaVAVCcvfc2wyuJmBINj4bLBtxZFRzhIMyDodemtltxxjGKUejLklKcm32Z/G8Bw7e6KhaZsS8zfpt8OaFh+y1K2YtOabl3KY/N4KmG4c149bncWk3baZz3vvsnK+YCKZPdMxIJi+0ydeSnS9FVteRTjfCRRoEsa0g/mDr76i4NihdsHRii4j2g06g6t6JmviKr8LUPQzfcOHnpNvJK9rHZjSdF3UaDnHmTTKql9yZfj5VCP+LsLcokE9PLWV3fh+JYabCwjIWNLY0yQMseFh0hfNpC6X2IZVaxjXYh9NtQEtpgNcLTL3Z2uDAS0iQJMEmBBMWpZHXoEoYV+zPekTFtGDqNJ71QtDOrmnM5w8BYnm7qsb2TdmwdE/yke5zgsZ2j4eKxqPbWfUqU2kkOcHtcwamm4NbGWZLYiASDZP8AYZ04JnQuHxn6qvNBwVSDep8ozuVYTtJhZYXcwREcmvufeAs8GJHjAHqiCQJkDr4LOmM5biL0G9D9StowfCs9P8V3dLg8gEXBaIOk26zutZqN/AI5OPzW28LxM0qbpjuNEkX0i1vuF1HHcVylSD0WtoMOUTJ1IBMXAgEjmBCB61zidDuDeI66f2XlfGDXNJ10tYwbfZSj8WZho3kdDBJttvzUkkuihu+x6nii0QTpMA6CPDXkUCpiS72ZgaEnXTbTUJWjQzRrpyIGs2jW6dZVa3efK2+23xUiNg6eGmJJJ2tcix+SfwotYm1omZ8SdNUp6w2trrGxvEncapqg3NMmxFxqJG56IYIJWMtLWkXnTmba+PJbP2LwPra9HNHtNcfISVrAAEaZRJJiAFsnYCqalfDlp1LXA9ALqjJ0acfZ25RRRYTWRRRRAHyKe9QqNJa1rXy2mHz3pgwH94Jmvg2NrhzhZzGkFsWMAEZQYIiPGUD/AAGo8hxpywuJkOzNiTYOJJB8Vn+Hdnz7bz7OjjeRAgT5fcLdjxqlf9sx5Mjt1/QHh3B2+oeDU9XmlzBczlE5jJteNFkaHAhma51e5gGADbS0+SA/h1d7gJOVwuZ2gTHv2TdPs+cjmuqPIzZmmzoIJIjnbbwRLGl5/kUZtrr+DH8T7PgMef4ju9+xBuDfZwH3usF2iYPV4Yg5vwGDNBvlcG6++yynaeDhzE316G0a9FhcTVnA4bmBUE+FRxhVTVFuN2a9Us7zXROB4j1opPpQ5zaeRzb5mENLA8NaC4iIIc0GHAzFp53X9op7B2aPep48jxzbQZYKcVZvvGK3qc76jgaj6Xq2t7weXPp+re97Xd4ANzGXAFxIgRMU9H1T/tnDlUd8mrTWNJMASTsNT5bp/g2JfTa9rXO1LyBsBvcwVHK3l7IxSiqR0zPGqxPHH03tb+I0FhmJBnnosDwzhuIxbXPpMc9rTBJfTp3gG0kTYj3pHiuDxFC1Wk9gOhfmc0+DtCqFiXslb7owzh+E/o4rI8NoPNFhzAAgAa6CbJWq38I2jVN8G4nTZRa1xvfxFzoTzgaLoKlX6KZq4/7G/wCFE6m55bSDaenyKN6g/lZO+Y3k3FgLBC/6io2IbeNZIuLj5aq7u0gIhrN7QOc+SN3or2+wlPCu0MmROuoG1jOxTRwgaJty+wRPzSGGxlUuaXiBc3gc7a+KaNcuhuhmx2RbCkEjMRAgfA+SM1kFt5jYC1j0+qq8Ad1uaSC10wL6928nyKrhq7nfhsu+eoABAuTy0T6Qds9xuHzioMxDGNcSSbT+Uc4m/uT/AKNcaKT6RzAhj9RymEjjC31bqbTmmS536nxp4D6KdiqJaMrxdju8edwQR5LK7k78UalSVeT6VBXqHQcC1pGhAj3IiymgiiiiAPmDCte1tniCBIIzA2E6fPRM1a7hAJIiYABAEdCJvPzWLomo4d5shrQJ7vW880//AAfORO1iPy7zbRdSjl2eu4uRLsxi+hmLNuPirjioBN7ZxOUxqXEW2NtdkPG4cZTIE3scuxbcn4ob8I0l1j7Q0HUzMdD8UUFtC3EcZTqh2neLp735soiJHMc1gqdN9TDMaBDWPq942EloIbPPU/3Wxjh1MEQJvsC20C1zfQ3WMGCBENc9rSbtDiL7GJvofcqsuNyXBbiyqL5Rq1bVbR2N7P8A8ZVFPNla1uZx1dlBAIaNzfy16LXq2DdmgAyr4Ku+mZGZpabOEgtPQ6qiSe5mptNHeMDwqlhmltFobA9sQXHxqanygdFzLjVMNx+JAsHF52/OA75lDw3bnFADNUzj+em1x83QHH3rHV+IvqVHYhz6YdUc7UgdDDBMDYeCjTXYN30dC9GGK/7V7RMiq6Y/mYzKf+LvcmO0/bGjRDqbS2s9wLTTEFgkEfiRbf2bnnC5WOI+ra4NqyHQHMaagDh10BjkVRvFGN0At0P1KlGKb5YXJKkh2oyKZHRecJq0G0mmox+Yl3eGW8RAE66hIVuKOqCAQ0I1CMtNkNIDydQCcwEze2nVXzkuNpWo8VIyk4dwgPe2CWyWtNgJ1YfKOqdwuDpA2q0zGoeXC06QbGFr1VrjRYzKYD3PJvBmBGnIJqri6ZFe3/kc0tPdsBqRfnZQ3vyweOL6T/sz7+FuLQKdSiLH840F+RsJ+KtheHNZGavRmW6OJudrD4rXKVZmSmCXSG1c8akk/h3915TDMaC/Dui7Iz3aZyk96AbkiyPqP2geFembEcRh2HvVTUM2axkXNgJd4SIS3+MAgCmz1NJxdmM992UgETrusaxtV1N2Wi4A1A+SCAADMbdNJ3TtLDtpw97xUfq0RDWkmZG8p/KXYvjHrgYwvdALxE2Y07A6uPkYV+CYkurGbAt9+VxHyIS+Yky4mfuCE7gQPXbWB/5R+yk40itSuX4PonhFTNQpEfob8gm1jezpnC0o/QFklgNxFFFEAfM+ApvaxwcY5wLcyR7/ALsjeuEki40s6wsNelvFIt4814eGjX+Q7gacygVeJGfZ1nlvfl5eS6a5OY+DJYutb2j13sQ25Gmw+9RnFwba5xcae1qDH0WP/jajgZJ0FwHb2025SpUqOOa7j3g6wtEybxdMjYUuI1Jvm91rW8PgsdimQGmTIO889Ou6fcHEGMxu74i4F/lzSRwBymZ7p0066eG9kpWwVIwrnXOo5c/2VWgXuYM6R1jZZh3B4cZHy/m/cI9HhGndPnHNseHtKvay76iRrNfDuvAMBLeqPJbu7hmZuloF5Gp8dD5pB/BxnFibmRv7MgXAEqDw2TWejW24Qpmlwwn97LY/8PA1B3GgaRprtoV5Tw0GIOxt/qbe1tyrI4UiD1DEMNgACD8Df6fVGZg2zemCA73XuO70TTgYixiIBgajY+PNCfTMb67kWmNJ0Vu2ircyjKbWzlEFwLZBm4EzFuXxV4AFspBixEjU6AwQZVhhydBoRfW0kaeCLh8IY9mYgbiDyny8kUJsJhKozwGA+LGxzNonSU/SLqTXZXU2Am2RhGo3Jv7+SDVpZWmYmxHezRafP37pfEvdUl21tOUjWNfFJkk2hg457gZdIsZNthp0VPUGTJPMSI/sF7So20JI3/a0clV9YRI+WnO3KyEqE3fZakTpPW3VXweIBrmTEFo8ZBhDoD7/AHXjmxUY46WnqWm3wKjInFn0J2FxGfBs/lke5bAtQ9GVecKR+l5+K29c+XZ0F0RRRRRGfMuGdRY7uAGQO9ESIN4jfWVdtVpaII5Ex7tpG61XBuc2wAhsjU3jc9UxRxhFt77nXX910Yy8nOmqdG106DQ25IhusgA3Omlv3VqrWgHKRZl50OXnfcbiy1qhi3GNIBjre49xRRxNxE6TLTAHhYaclKyBsYIl4ge1MOvIymL/AGChPonvd1hBOhac0XtcWuPfZY7D8RfEuJMhu/gDt1Q6GOd3wHOiwvGtzYREQnYGZc0guAm4nQQO8wXGxsVZoMwSToW5iAYGWdTffTosdT4gC4G4MDwsZ521PvRaeK3EyBO0Gx2IMFFjMkyq0CTlAMAnYmIBjy36pDEUQYOYEhwuJInKbkaxCZw1ZztBEgGJtvMgBDfVuW9WEax7Q1JMlKxtWhOrhySb7nVpB70EA3B2JQxhAYPdd8+c23ssi+sYnk4AyBYhrtI1+CrSqmcp9rfkbfDQqW4jtQk/Cw3QQP5TqCdZtyv1Co3CQTl3Fh3ZOWBEzfyTdCo178u5iZAgl2Ui4I3KsaRMEnRpJI3vy0n3JWPaKtwZAMNi5EQBPsuEg673n91ep3TZ25tIIvJNxoAUVj5DsoAiDfkSRtrbnKA+r3o0mQIAGnPpcosBTFNJnMSIAjTrcHQq7WhpO5H5YgHUTHK4XlV/ey7lutxdpIQQZJtsJud9PHzQIOap6zYzaAgh0OMgzz8/hqhVDE6/1BB8tVelSkyOqYi7nxvHMfuoaslo1ubczAKAyqJ3RSSXsA/V/wDkqMuETi7Z2n0S15p1m8nD5Lf1zD0P1iX1xzAPyC6eufP7joQ6IooooEj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91901" y="1644481"/>
            <a:ext cx="8247299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8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2"/>
                </a:solidFill>
              </a:rPr>
              <a:t>The </a:t>
            </a:r>
            <a:r>
              <a:rPr lang="en-GB" dirty="0">
                <a:solidFill>
                  <a:schemeClr val="tx2"/>
                </a:solidFill>
              </a:rPr>
              <a:t>manufacturer  will make  the initial assessment  to determine the classification  of their product and  carry out the appropriate  conformity assessment to obtain a CE marking.  </a:t>
            </a:r>
            <a:endParaRPr lang="en-GB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8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2"/>
                </a:solidFill>
              </a:rPr>
              <a:t>Unless </a:t>
            </a:r>
            <a:r>
              <a:rPr lang="en-GB" dirty="0">
                <a:solidFill>
                  <a:schemeClr val="tx2"/>
                </a:solidFill>
              </a:rPr>
              <a:t>safety and performance can be adequately demonstrated by other means, data generated from a specifically designed clinical investigation of a medical device is likely to be required,. Such an investigation must be  designed to: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verify that under normal conditions of use the performance characteristics of the device are those intended by the manufacturer; and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determine any undesirable side effects under normal conditions of use and assess whether these constitute risks when weighed against the intended performance of the device</a:t>
            </a:r>
          </a:p>
          <a:p>
            <a:endParaRPr lang="en-GB" sz="800" dirty="0">
              <a:solidFill>
                <a:schemeClr val="tx2"/>
              </a:solidFill>
            </a:endParaRPr>
          </a:p>
        </p:txBody>
      </p:sp>
      <p:pic>
        <p:nvPicPr>
          <p:cNvPr id="26" name="Picture 2" descr="C:\Users\Gemma184\AppData\Local\Microsoft\Windows\Temporary Internet Files\Content.Outlook\BPS53G8B\NWSTC_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835986"/>
            <a:ext cx="838055" cy="97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28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80975" y="5638800"/>
            <a:ext cx="9324975" cy="1057275"/>
            <a:chOff x="-180975" y="5800725"/>
            <a:chExt cx="9324975" cy="1057275"/>
          </a:xfrm>
        </p:grpSpPr>
        <p:pic>
          <p:nvPicPr>
            <p:cNvPr id="10" name="Picture 9" descr="NIHR"/>
            <p:cNvPicPr>
              <a:picLocks noChangeAspect="1" noChangeArrowheads="1"/>
            </p:cNvPicPr>
            <p:nvPr/>
          </p:nvPicPr>
          <p:blipFill>
            <a:blip r:embed="rId2" cstate="print"/>
            <a:srcRect l="31596" b="-21622"/>
            <a:stretch>
              <a:fillRect/>
            </a:stretch>
          </p:blipFill>
          <p:spPr bwMode="auto">
            <a:xfrm>
              <a:off x="5486400" y="6095999"/>
              <a:ext cx="1831578" cy="61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" name="Group 4"/>
            <p:cNvGrpSpPr>
              <a:grpSpLocks noChangeAspect="1"/>
            </p:cNvGrpSpPr>
            <p:nvPr/>
          </p:nvGrpSpPr>
          <p:grpSpPr bwMode="auto">
            <a:xfrm>
              <a:off x="-180975" y="5800725"/>
              <a:ext cx="9324975" cy="1057275"/>
              <a:chOff x="-114" y="3654"/>
              <a:chExt cx="5874" cy="666"/>
            </a:xfrm>
          </p:grpSpPr>
          <p:sp>
            <p:nvSpPr>
              <p:cNvPr id="13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-114" y="3654"/>
                <a:ext cx="5874" cy="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" name="Freeform 5"/>
              <p:cNvSpPr>
                <a:spLocks/>
              </p:cNvSpPr>
              <p:nvPr/>
            </p:nvSpPr>
            <p:spPr bwMode="auto">
              <a:xfrm>
                <a:off x="-6" y="3711"/>
                <a:ext cx="5760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760" y="1"/>
                  </a:cxn>
                  <a:cxn ang="0">
                    <a:pos x="5760" y="7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w="5760" h="7">
                    <a:moveTo>
                      <a:pt x="0" y="0"/>
                    </a:moveTo>
                    <a:lnTo>
                      <a:pt x="5760" y="1"/>
                    </a:lnTo>
                    <a:lnTo>
                      <a:pt x="5760" y="7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A7EBB"/>
              </a:solidFill>
              <a:ln w="0" cap="flat">
                <a:solidFill>
                  <a:srgbClr val="4A7EB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" name="Rectangle 6"/>
              <p:cNvSpPr>
                <a:spLocks noChangeArrowheads="1"/>
              </p:cNvSpPr>
              <p:nvPr/>
            </p:nvSpPr>
            <p:spPr bwMode="auto">
              <a:xfrm>
                <a:off x="84" y="3710"/>
                <a:ext cx="930" cy="4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Gill Sans MT" pitchFamily="34" charset="0"/>
                    <a:cs typeface="Arial" pitchFamily="34" charset="0"/>
                  </a:rPr>
                  <a:t>LCTU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Rectangle 7"/>
              <p:cNvSpPr>
                <a:spLocks noChangeArrowheads="1"/>
              </p:cNvSpPr>
              <p:nvPr/>
            </p:nvSpPr>
            <p:spPr bwMode="auto">
              <a:xfrm>
                <a:off x="84" y="4136"/>
                <a:ext cx="1032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Gill Sans MT" pitchFamily="34" charset="0"/>
                    <a:cs typeface="Arial" pitchFamily="34" charset="0"/>
                  </a:rPr>
                  <a:t>Liverpool Clinical Trials Unit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7" name="Picture 8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728" y="3834"/>
                <a:ext cx="936" cy="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9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158" y="3816"/>
                <a:ext cx="852" cy="4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9" name="Picture 2" descr="banner_bkgd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07975" y="488950"/>
            <a:ext cx="7429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tx2"/>
                </a:solidFill>
              </a:rPr>
              <a:t>Clinical Investigations with Medical </a:t>
            </a:r>
            <a:r>
              <a:rPr lang="en-GB" sz="3600" dirty="0">
                <a:solidFill>
                  <a:schemeClr val="tx2"/>
                </a:solidFill>
              </a:rPr>
              <a:t>Devices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4" name="AutoShape 6" descr="data:image/jpeg;base64,/9j/4AAQSkZJRgABAQAAAQABAAD/2wCEAAkGBxQTEhQUExQWFRUXGBgYGBgYGRgYHRgbHBgWGBYXFxwdHCggGBwlHBcWITEhJykrLi4uFyAzODQsNygtLisBCgoKDg0OGhAQGywkHyYvLC0sLCwsLCwsLCwsLCwsLCwsLC0sLCwsLCwsLCwsLCwsLCwsLCwsLCwsLCwsLCwsLP/AABEIAIsAtQMBIgACEQEDEQH/xAAbAAABBQEBAAAAAAAAAAAAAAAEAAIDBQYHAf/EAD8QAAIBAgQDBQcCBQIEBwAAAAECEQADBBIhMQVBUQYTImFxMoGRobHB8FLRByMzQmIU4RWisvEWJFNjcoKS/8QAGgEAAgMBAQAAAAAAAAAAAAAAAgMBBAUABv/EACgRAAICAgIBAgUFAAAAAAAAAAABAhEDIRIxBEFRBRQiMmFxgZGhwf/aAAwDAQACEQMRAD8A6IxqC4fOlmmh7tYkpGwog916iDV7daoQartjEOJmvFNMn8mnqZqDhE143596dHKmkda6jhr0lp5SoyINccSq1TW0JIA1nl1ocGrfgi6M565R5aAsfmPnTcUOcqFZZcI2GYLh6gS3ibpyHl507FJczWu6NtVz/wA0FM0pB0SIhiRGvWn2xK5iYSQsnck8l+NF4ZOoyjkPznWxjSh0jMlJy7K7F8It3JgZG5Mo+oGjVmrttrblHEMvwPQjyrW8Uwy3psM1xdA7FPDmSYKZ40DbGIMc6re0mFGW26j2Tk0/SQYHuI+dV/L8ePDmu/8AB/i53y4voqrRohTQls60QlZsS+yQmrzguLgiqI0Tg7sGrGGfGQnJHkjcqa9oDhmIkRR9bCdqzMap0KlSpVJBhbWwmorzRRDChLprAkbaBLtzSh3en3TrQ5NIbDod3lE2daq796BrVhw25KzFEjnHQVl6aUmqcUx1AqaARBtUZFSXBUTVAVDS1aDgrg4dY/VcB9c37ZazjGrXs7ifEbP6zmXyYDWekgfLzp/iz45NiPJhePRd2R4bYEkzMbidQaPeJ8Q5aVDaHdgqD7z130E7U1Z5sDr02rXMsntNpHr9aquOmbUdWX5SasGb8/eqPjGIzNA2X5nmfoPjSvInWN2NwRuaK1RU1sVEBUk1lJGkyWkulNQ1IVpiQLLbhWJiK09tpE1hLDwa1vCsRmWK0vHnaopZ4VssKVKlVoqmHuUNfFFOKFu1gTNuIBdWgrx9KOvChbi86rMcij4viQiE9AT8Krf4XY93N3MxMtIDGdxqAeVXeMw4YEHnINTfw+4EtjvJAaWJHp0qxjlHg4vt0RNO0/Q1RTTaKhej7zDlQF65XSSQmOwW6aguGpXbWh7pkUpjUhhM1blO6t5B7dwS5/Sp2QHz3NVuATNdRerCfjRGMvkuzdSTRx+mPICat8QzD8bdIDDOOsww98EH30Z/x1SP6bT0lfr/ALVmw81IrUyHk5IqrFS8eDd0W97izOCIyjyMk+poJjNDhqkDedRLJKX3ErGo9D5p4NRipFqESSKKmWolNPmmxAYjyq44HiYMVT0Rg3hhT8MqkLyRtG2DClWK4j34dmwt4W8zTcVlDDNlQ5lnaZ1HlSrXUG1ZkvIk6E5oS/RLGgr7b152R6GKBrq0PdNE3DUE0hoYiAJVpgEgaafv6UImlS27oqFpnPaLO5c6UDebWo3fXeo7rxRuVgpDHNQFa9zzrULUIdBPDbwW6hPJl+E61JxBSGccwSPmftFVznpR+Pui5bW6NyMr+TAb+8RTIq4NfuLkvqTBbZiplagsLekgb1af6Oc2RwzIJZACDp7RU/3R0qFFvomckuwc3IipBcoTvaibFgb6VCTBZaJcqe29VeHxQPSj7JnajQLCw1Pio1FSAU1Cxs0rmICDMfQDqToAPM0PxDGpZUu7BR9fIdTWR4r2giSQc5BCLP8ASUwC7f8AuMCQP0g/G34uGWSWuiv5OZY4/k33CuLrkIJDPmJeNQGOuUHmAIE+VeVzDgPFmVW8ztExGkb0q3V42jCeaVnT7tC3mOtK5eqJrvlXknI9ZEiczUJNTA1A7UtjEJ/+9LNNRO5FNz+dCyaCA5/akzVGr1493pXIijxjUbt8KY71C9yiJoczV5hMaFLK/wDTcZW8ujjzBg/Gh7jUFiblHHshq1QXgz3WLRG/WsHkQdVP0ojhfFB/qLfiC/zBrvAnXn6j0qifFFwoP9S2QbZ6gGe7P2+FbzspwWyF7/K9zMCwgHdjJIYbETEb6VbxYlJ/2U8+bgt99Ge7ZYLEWrzphrNy6pAdCgDaMJjTXQzrGgE86wN7h11wTevZbms2oIKdCzHQcj5A13m9cFxGCg2x/cXgaDSM5M+fs+h51ie03CjcIZZZwujKpEzIM88sQR5Cr8ccYfajLnnlLTZhcNhFtXLRs3LlssQCS/eT5gAKDpO46b11bh/CxdKkXT3Y3ICzMbH9P/5O/Kshw/sJccy+bXmf5fvlpb08NdD4NgLVmc9xmZhqJOU6AGBuetdLFzd0DHM0qTLv/h6GzlQAbQW302M/m9c84r2lW3mFsBiujMTlRDMeJuevIV0XB37bBraQIG3OORj1Hyrgfay69vE3bbMTldsoiInxchrIbej+Wjkkr9DvmZQWvUXFuJs7FmOZuTHQDytr/b66mqZRnJ9/z5/GkgnSfT70x7uWPvOvu9PrWlihGCpFSUpSew9HygbmfTfnXleYJGYSYHSTyr2rakqEOr2X1jtR/mpG4DSp5bkZgN+cVaWe0CnzGklCLg575SSNucVzlcLIBkqZkSOe/PmYpmOtMp3MjXXQg7TrWJk+G45LSo1oefki9u/1OqYbjNt/ZcH0IqY4keVclxXELjZc/iAbTrOvr1mKe3GHU6XWX2eUjT2uZqlP4a10y5D4gvVHUzeHlUfezpXPbPaK9yuI0fqB2jqI1qb/AMSYkxltC55pnI+IHnVZ+DkTLK83F6nQEvQK8zisbY4xiYJZbCRya6Mxj/FST8eleDtI3NrIPqT9xUfI5fZfyT87h9zYG5Q1y7pWQv8AaVtIZdjrl9f8j0HxoF+Pud7kbbD48vvTI+Bk/AL8/Evc2zXqr8ZiVG7AepFY+9xdj/c3z8xzb7UHex5JBjpz939oB+dPh4DXbES89PpGhxOOBPhk+agn5itt2A4m+WClwAnKSpuCJiGIUx1E+Vc14bxBijLsodSwHMEMsTM7xzFH8G45esXRcRoIA2zQQGBKnMSToTtVlYFHoqZMzyLdHasFhkS43tOZJBfOcpjlnJ+VT28cALniysxX4lVzeuxojFcSW5hrd5QJdQQRymB+etYl+NMMd/pssqUzZwr5laM3jYmCpE6gCCI11p0MZTkw1OP38Szph7SKLdzurt265hWK5lIAElYjeKosRx2wlvPjcdcJLXFNnCjKpyOyaOssQcsg5xvVD20tEHHW9YPc4oKOYDC1d9TN1fclYbHjuc2HzAhXBJAglsoGs8geUdaltkximdw7A22w2JAZCovd6A5H9QI4a1cJOrylxfFrOWs5/F3Ci3jc0aOgPvGn3qx7P8SD8N4ffnXDXEttv7OY4f8A6Xst7qsv4x8PFyzYvTEGCfUR9QK7HLYMutnJrbk+v5p5zU2Gw0mbmi/MxUuFcKDkWTtJ5HYH4VLg8OWYl2GxJLGAuntHoB6fGrtpdim76FYukiBIAOgilTcRxMIxFs6fqIEt5wdh0HxpUXKXuDx/BSoLgME6AiJ12mB+da9u47XmDEGdfr+a1NYbSJ5xBHx+ED405HBkuJ320OsA70KWtMbe9oDOJJifX6Uy7cUhdBpM8pmP2qbELbB0nyB+Xuoe/aG88vz6UuaYcWiTCMovWiF2uJodQYdTBB5VqePcTuG5fDswCXrgCBtB4ogLsAMoEAdd6yOGJDo36WU/BgftWjxF1TxJgxGVsZJjQQ1wwW1PLKaVpbolrY7C9n7t0FmPdqdgVLH1ImB6b6VT8Z4ZdsMoYhlYFldZho9r0YaSPMda7Dj+AsL0tcW3bCjKzMFC+1m57nQzzEDlWT7S4xLITMGIa8zW1yiWUKwJKspgHMnLceRqos+RsNJHOipO5+35tTVXl+davcdxvO0rbVRAAXKAo84GpbXfT0qrKgnMYXX2VECNdutPhKTe0FJJLTBnpobyqRwNt6aDFMBCeGnW4P8ADNr/AIOrfSalsglgoj2o95IHuqLCPNwAf3K6a/5Iy/cV6QeREzp7xp586F9HI712LYDhuW+cot5hLdAxH1XSOgoVcTbZFuK0W29kv4ZEnKddNdx5Gah7JcUsXuHXLT3EViuaGMMAQD7J1PTSq7jiNibCNhmDLPhyyOYQ89CqggqeTGhxSvTF5EB9r8IDew7HRXFzD3DuAt1TbBPWGcEegoXhXY+x3jJiGbEMgDHPKDN3lwNBGrrAWZbc0V2iwlwcOP8A6loo/IgQ+w00ChgQOQUU24O/UXJRVfu7gZgXbZGAAJCoCygHfQnnQ5tActaDeIqiobNgZEYlQlkKFzMnOFMkFWMA7jWtFxz/AM3wbMBrkR45jYx66GsVgMe+e2LykuSwDsxUDLmKBbe0yN9N/juOwjB8Nfw51ytcWPJj3if8rge6gxs6PscjtKltSLjag+ysGfLNBCjbqdTERQuMxrMAoAVRsqiFHxksfM61HjLZW46HTI7L8CQPTQfOmKRyrQiiGephvOlS31pUegbZHYx2mq2m1nxLlI0IMMrCP9q9u4lculqORKPnB1mII8O3Umg7aKV+xmorSHWDSRxI922ZkZddIzLHukj0qK4yGfF9+Q20GtSsxI1APy9ajYCJiOX36fKgcfYOxWrMgwQdJ105e+rLL311GIL5gA20Z18J15SApHOqk2dARv06VadnbZuM1sasSrIInUHXnoImTyiojb0yJUtmxtdsMfZQWWey4VRBuW87rpoJDLJ9QayHFca113uXH7y5tO0Af2qB7K6nQdaP43he7unvb9ktzW23eRvoQsgRuR51n2ugEwCR1bT46evOuqKdpERtrY4vKxGo8vz8Ary5JXYg/wC//amDFN5Qegn61Gbunr9hUcgqJLlvWfyY61EQOteMD9PpXjD6/tUdkj0YKwYE6EH4Gp7mjeX7H19KFYT76LxKAHTb1E6qOQ1rjjS9isVluWwdpa2fQzFaXgeBCm7aLEC5fvZgDlzMltclueWYS8c8kVguDX8twgbiHHuj963hBOOtAANZxKFrikSCVtllYdGDKIIro6FS7IeDqXtradg19zlYqMua29t+8QgKARbIAza+KNdYqs4QAbSqyXnuJmSENyPCSVD6hFBUqBO+9b23ZS3LARtLasTroJMk68qy2P7OZHe5395bV26s20AQrnMSzGToYG1dkjyQN2VmLtLauMzuLH8xLgLZSWBCl001kEfKtL/CLiTC7dD5yGiHKtDeJwPEdzlK6eXlTbXZ/D4bxJbtkkxmdWuPPmxbXUdKtsNi3LlcqlVjxKxgNmWEAI3iZg6R7qFY69Tr9jD/AMRMF3PELygRmIce/Q1moH4Z91dF/jJhvFh8QP7lymOsSPoa50NRzjn+9WMb0QOzmlTRcA5A15TgSO5lB5c9ev5NQW3jnyH3r3EGBp0qKxS2xqQ83uX50+9QsfQU5zsPzeko+31FA2EiEV6ijUbyDGux08tdJr1hqa9wv9RfP7g0thBGMSMmVY8MeurCQB6DWhbp01qx4uPDaPMl59xEfU/Gq68dBRSIiMtCaeqenP7V7bGg99NuDb/7f9NAGOkTuaTGa8SnJ+30qUQRE0ddDMFMH2U30mVOomhlGp9KbE766VzRyC8M2W6h0AmDqOYK/f5Vv8FiwEwt4692z2zqB7SMq67AElRPnXN8No8jkdPpW1x1sCzdUCF3jlzqOgMhtQ7mGdbi3N/YzKsjQJlJ1/yMk67CveLAXLFwEhZAg3P5fiEMs5ojxAVy/srxW+cTaw5vXO6Z8pUOw0gmAQZHuNbrtee5TLb0CQFnxHnuzST6k10pUDw2W9q+LpyqzEQM2UESemY8v/iNetGNirFlf5jqqr/aD9SNvgK5M/Frww5YXXksAddI9NqojiHfVmJ9T9BQxbkc4q9HRP4g9rrWKtpaTxQRqBAUDXTzJA19axHfaR9ucUOop19yCANBIp8dHcaJbaNHIfClW2scGsC2p7sEktJJLbRG5pVNi3M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8" descr="data:image/jpeg;base64,/9j/4AAQSkZJRgABAQAAAQABAAD/2wCEAAkGBhQSERUUExQVFRQUGBgYGBUXFxUYGBgXFxgVGBcYGBYYHCYeFxokGhgVHy8gJCcpLCwsFx4xNTAqNSYrLCkBCQoKDgwOGg8PGiwkHCQsLCwsKSwwLCwsLCwsLywsLCksLC8sLCwsLCwsLCwsKSwsLCwsKSwsLCwsLCwsLCwpLP/AABEIAP4AxgMBIgACEQEDEQH/xAAcAAACAgMBAQAAAAAAAAAAAAADBAACBQYHAQj/xABBEAABAwIEAwQIBAQFAwUAAAABAAIRAyEEEjFBBVFhBiJxgQcTMpGhscHwI0JS0RRi4fEVQ3KCohYkMxc0U2PC/8QAGQEAAgMBAAAAAAAAAAAAAAAAAAECAwQF/8QAKBEAAgIBBAIBBAIDAAAAAAAAAAECEQMEEiExQVEiEzJhcaGxFIHx/9oADAMBAAIRAxEAPwDMOahOanH00Goxck6om6mhuYmi1ULEAK+rVxTRgxXFNMAApq7GopYvQxMRGMRQxetarwgQB7UNzUwQhPQAMhCcEdwQnhAC9QJaomnhKvCEM6R6N8TOGc3djz7nAH5ytsXN/RzxHLXdTJtUbb/U2SPhmXSF0MbuKOflVSZFFFFYVkUUUQBFFFEARRRRAHMixBe1HcquauQdUWc1DyI7mqppoAEWr1oRC1eZUxFIVmi69AV2NTAsGqKy8LUADcgliayIZagAD2oT0w9qCQgBZwS703UCWegZMBijSqMe3VhBHkuzYDGNq021G6OE/uPI2XEyt49HnG7mg42PeZ4/mHmL+RWrDPwZs8OLN8UUUWsxkUUUQBFFFEARRRRAHNi1UIR4XjmLkHUFixeQjPaqFqBgnNVciNCZp4UD2teSnGDl0RlKjHhqtEarKZY0t4D7J+sLw0pF/j9/FXfQ/JX9UxwKs0Jurgd2+770S7WqmUHF8likpdEIQHhMkITgojAOCAU05qEWJgKPCWe1OVAlnBBIVeFfBYo03tc0wWkEHqLrx4QSpRdCkrR2vhPERXosqN/MLjkdx704uf8Ao64xD3UXGz7t/wBQ1HmPkugLoxluVnNnHa6IooopECKKKIAiiiiAOekKpViquXIOoDKo4qxchPKQxjCt/N7vqfvRM0qRPz5LHYvHGkxkUqlSdfV5SRvJBI5/dk6OKtp0zUfLWgAnMDLQYJBAkyJ966WLG1Ffkxznyx9rIB7pnncjflfzUr4kMF2mOYAsrYDiAfTa+mTle0FsiDB0tsh4qo421VjVcFadnmZpuP6+Hj/VJ4mjHeHn57rxsh0Rb7+qM+pII5j6Kqcdyoti6YmQhkIjTZeELAagD2oTwmSEJ4SGJVAgVgm3gBKVxdMYtUal3ph5Sz3JjD8OxhpVGvbq0gjyXa8JiRUY17dHAOHgRK4UCup+j/H+swuU603Fvkbj5n3LZgl4Meoj5NnUUUWkyEUUUQBFFFEAc9JVHlekobnLjnVKPQXORajkElIY9hzIHu+wq4mmDY8wR8vP6oOFr5THP58lXCMrPzetaxha8hmUkhzYHeJPMmNBoujh+UL9GXJxIylKoBlYAAGiABYADaNh0TNRtp5LCYjFmn/lOPUEIbOKZ/8A5J/SWnW9pNuXJWWVbWO/xhuMrpExcQeXglK3EXNBLmOAvcQ4XPSCi0qjjd2vITH3HvuqV6ubu7DXlPLr/ZQm9qsnFWweGxjXCxH3zGoTBSr8C09DzFlSm9zDDrjY/e6wGpDZKA/VXzodRyBi9RK1Uw9L1SgYrUKUqJmqUtUKCQMlbx6McXFWoz9TA7zaY+TlojjdbP6Pa0Y1g/UHD/iT9FoxP5Iz5lcWdZUUUW455FFFEARRRRAHOnIZVnFCcuOdYq4IasV4CkMqE3h8YW63HxSqhKnGTi7RGUU+zKsxzDqY8RH9EJ1VmxHkCUg16MCr/wDIZV9JHtSpNgIHPf8Ap4qjacK5Kq5yqlNy7JqKXRMylRmYR7vHZDD1ZrlEYBzohRz1Sq9eBAwbnJeuUWo5KVTKBoBVclnlHqOStVyYwbnJvhmMNKo14MFpkeKx+ZWp3c0dVdiXyRTk+1ne+GY9taiyo0gh7QbGb7jyMhNLlvo97RmniDhv8suy32fEgt8dD5LqS6DVM5qdkUUUSGRRRRAHN3FCcrOcqkrjs6yKOchulXe9Dz8ygZ6o1CLl6HJiDK4eg5lbMgA2dDc9VBVHFAi8qSqwr125W9T8k6AVdc+Cs42UayNVR6AAvS1RyNUKUqvhA0BrvWPrVExWekyE0M9aU9wxgdJieXj4boOHwZfpZo1d9OpSbOLsALGOzi19CCM0mB4BdDTYn9zMOpypfE3nifDzheG4Ss13f/i6dQui4FTMMpPICAuqNdInmuVcar+u7OtcD/7d9OT0p1Wz8CF0zhlcPo03C4cxp94CvkZUNKKKKIyKKKIA5iSEJzlJQn1Fxzrnr3oLnrxzlRrkxBMyuHIWZT1iYg7ZNhqvcpnUfNLtqkE3ibKCtHgpNNeBWmNhQNXjXACSQPEwmsLTD5MjKNSCDCVegPcPSgZ3aD4nklnuLnZii18RnNrNGioTZD9Al5BVAgVEyQlqgSGJ1klWT9UJFw2iSdALk+HNBITqtXlDC5rulref6ujf3WVp4Om29Y3gkUhvEe0Rp4LWuL8dqV3Naw3Y8jTutaDAkA9dF0NPpW/lMw6jVqPxgU4jx13dbSFnZ25QYggwHGNtb9Fi+EYA6GQXTJn8zXXjkCHBEpNFIvNw8uDidJJzSIGgv8k3gAQ2m90AuL/GXtkD3tC61UuDk7tz5Oj9gqf8TgcbgnH2g7L4Pbl+DgD5rafRlxE1uHUs3tU5pO/1MMH76Ln/AKO+Kepx7BPcqhwdNoBu0+8LbfR5xJhxnEaFMgsFf1jCNIfd0f7j8FkyKpM043wb6oooqiwiiiiAOUFyC4q5aqwuQdcE4qkIrgqhiYjwlY2txluZzGy5zYDoGhM2k72OiaxdfKub4zitSji6pbMZybHmZFtN1q02JZJ0zPqMjxw3HRcPg3udOUgktgQTOxMgaaLHdp8XVpUnZSabpEPIvBMSAY2Wr1O3GKMw+oA4Ee20bED4wfJYKqK2Kce80Ru+pudgXHXwXSemjE50dS5P/g+XMrNzGpXe68udU7pI6NFucTuh4evk/wDG19OoNKjKtSD1dLvhCLg+y1VrINaiyTPtZjpEGB4Iv/TjPz4w+DGn+iFpMj8MHqsa8oy2F7f4nIGkUy/TNkN/9uaJ3Q8T29xDf8xk8sjP3KxP+AYUOk1arvANb+6YfhsJB/De4nd1Q+WgV+PRJR+UVZGest8N1+mbZ2L7YuxjqlN4GZgDg4WkTBBHO4+K2KsuWdi2ilxJjWaPa8XP8jnXPKWhdFx/HKeHb+JBqCA4TLGkxuddRquZl0kvqVFcG6GpioXIZbg3PkyGtAnM60j+UfmWKxnaZmHa80QQ6mRnc6CXNP6eXhvO61niPaSriYDzL6dUtbU0phr7AyDpMBIvc1lR7qp9Y7utnKA2TOuxsAdlsxaWMOe2Y8uplPjpBcTWfVqF+d1OmPWuDgdWuh1gdBbXqj5mU2tawWkO6kxYnckykCS4RJMsDcx0FwfcbeUKtRrnmYsbADQc4jwW1RMLmEqPzubEzYk8iBsfL4pvF91jnyYbleByLXA2HX6qmFwcZSdQZI/e+qDxDES2qz9bHhsc2py6FHvkydIvGaT3nXF/YEd1og3jc81ufoNwBdicXXiGwymer9SfgtA4bjh6um59sjQDP6/ZC7R6JeEtp4Z9UOn1z7jYZf3lYZcxbNy4kkb0oooqSwiiiiAOUxKq9qJ1XjohclHWB5V45lldrlYtJFgVJJvoi2l2YPiIWgdocK4Vi7KcrgIO0ix810nEUg65IjlIkRAuDdoki55pDGYGabw/KAW2BI2cBMbRzWrTbsc91GfUuOTG4p8nMi/fL9+aw9asS6eq2JmDL3NY3vPqEANG5cQB8Suj8J9FuGZSPrHPc8C5Y7IJ/ltJ8SfIaLr5nXBx9PyrOduqRGYwCYk9V7rpLvBpPyTnbfsx/COY5ji6k93dJ9oFpGZrosTcGdwVtjRIRPVOK6CUWvJprcK86U6h/wBsfNBxjX0xLmECQLkb9At5IWpdqKxcKgMdxzY8JGqrWqnJ1SBRMM4vGJZ6uc5kNjm4Ob9Vl64LqbTWqZhZppDdzLXJNzv9ysJiqmWrSdMQWmfMJmiS4l7u84hzp6mNP0x9laWrkxydJD+TO8gENpZmywCIDScogdSPqite2oScn82+twSOvs7IHqXOzG8F1+RMnUgGNkxgAJbERcSNBI221j3ealVGe2y7aEfmuB12kSOauyKbXE6ztuNfAeCF/Fwx0bG+usQJnTyV6zSG5naWHO0kSAhsFEIx+fJNgTAvGg357JCvTL2zfuguaY1gjMDyEclkMNh893NIpwS0fmcT8h3dOqHiMS9plt26ZIiPFRrd+id7f2Uw+Cp+raHOLWtzWm3tnffZdv8ARRiJwr27NfbwcP6L5+xbwWTFw4mBP59YGkSPiu2ehPFZqNSbGGGPeFTmXxLcLuR0xRRRYzWRRRRAHz//AOqOFg5ab8wFpAyk77TIVcB6VsM9hFak6mZtlnS8GZ0sAbg3stEZi8tKs2qw+uc4OMtHdBBBcABAGl+qUw+Ic91JrGDMCYJuCJ0iNAro44NJ0iuU5ptWzorO3uEYIc7PDQTLnPlx1EX+my8b6TqLan4c5XC9MNjvACI62iFqj8O0PINOlrqGiOehF1R+OYwgOFMNIIsG3F7ZQL3jqrXjRUshmsP2u9fxFhLS2nVHqi6TPfsHAG0zl2mwV+J8LcKjy6qXEgNcQB3pMzz5COnVanxCvkc2oyHND2vkxMtNoiOQB30M3Wd7Y8eJxTg0mJ7wO5ygfVVOKckWqTS4MfwvHjD4qjVPebTeJjcNMGOsTC7TgMfSfTztcHtP5myQRbWPZ3kGCFwar3mwQti7N+j/ABGJph8tYw6OfMuHMAC46mJ2lWZY+SjBJ1Qx6S+OMqtbSpkOFNznucDIzHKA0EWMAXItJ6LO4LvU2Hm1p94C0ztT2UrYRsvyuY6wewy2ReDIBaYvfylbbwKpOGon/wCtvyAVGTpE5fkbexa52tw49U8gXIufAhbMQsD2pP4T2xbKb+Xiqo9iNIxrv/Ef9P0Ww4Whl5SDcNOgkjXzBtyWt44/hMPJbBXMB9xq0a2k5SDGgNiurfLK8i4QR1ZrS+YjINIvsL66RuhDFWECJIE7WtcnUr3Fv7zmgZvYgC8xd1wPhcr2hwdzoLzkpkm24nQ9RMa+5Q3eiCg/IA3qOABLnFwAMAZmm0NPtaHoslToFsvquBeLht7Exr0+7op4aA0adx2a4lxEDQ63VmtMX1ECdegjpEfeslG+ZA5JcRRQVcxkCANosB8IuhGkSTFg65IP3I0RC8NN7je9za02XrSHd1ogbeKsv0VV7KNwdyAbkaj3j4roXom4q2lUe2q4D1gDQR7Mj5LSnMIyEkWInw/uPirYCk8mBLfxhlA5aD3/AFVGTlGjHwz6RUSvC6BZRptcZc1oBPWE0sBtIooogD5XFB+MdUrOa1sU3MySXOJuZNhEdEtS4KxhpMBJzOaXkEWmO6IJixuf6onCabaVAVCcvfc2wyuJmBINj4bLBtxZFRzhIMyDodemtltxxjGKUejLklKcm32Z/G8Bw7e6KhaZsS8zfpt8OaFh+y1K2YtOabl3KY/N4KmG4c149bncWk3baZz3vvsnK+YCKZPdMxIJi+0ydeSnS9FVteRTjfCRRoEsa0g/mDr76i4NihdsHRii4j2g06g6t6JmviKr8LUPQzfcOHnpNvJK9rHZjSdF3UaDnHmTTKql9yZfj5VCP+LsLcokE9PLWV3fh+JYabCwjIWNLY0yQMseFh0hfNpC6X2IZVaxjXYh9NtQEtpgNcLTL3Z2uDAS0iQJMEmBBMWpZHXoEoYV+zPekTFtGDqNJ71QtDOrmnM5w8BYnm7qsb2TdmwdE/yke5zgsZ2j4eKxqPbWfUqU2kkOcHtcwamm4NbGWZLYiASDZP8AYZ04JnQuHxn6qvNBwVSDep8ozuVYTtJhZYXcwREcmvufeAs8GJHjAHqiCQJkDr4LOmM5biL0G9D9StowfCs9P8V3dLg8gEXBaIOk26zutZqN/AI5OPzW28LxM0qbpjuNEkX0i1vuF1HHcVylSD0WtoMOUTJ1IBMXAgEjmBCB61zidDuDeI66f2XlfGDXNJ10tYwbfZSj8WZho3kdDBJttvzUkkuihu+x6nii0QTpMA6CPDXkUCpiS72ZgaEnXTbTUJWjQzRrpyIGs2jW6dZVa3efK2+23xUiNg6eGmJJJ2tcix+SfwotYm1omZ8SdNUp6w2trrGxvEncapqg3NMmxFxqJG56IYIJWMtLWkXnTmba+PJbP2LwPra9HNHtNcfISVrAAEaZRJJiAFsnYCqalfDlp1LXA9ALqjJ0acfZ25RRRYTWRRRRAHyKe9QqNJa1rXy2mHz3pgwH94Jmvg2NrhzhZzGkFsWMAEZQYIiPGUD/AAGo8hxpywuJkOzNiTYOJJB8Vn+Hdnz7bz7OjjeRAgT5fcLdjxqlf9sx5Mjt1/QHh3B2+oeDU9XmlzBczlE5jJteNFkaHAhma51e5gGADbS0+SA/h1d7gJOVwuZ2gTHv2TdPs+cjmuqPIzZmmzoIJIjnbbwRLGl5/kUZtrr+DH8T7PgMef4ju9+xBuDfZwH3usF2iYPV4Yg5vwGDNBvlcG6++yynaeDhzE316G0a9FhcTVnA4bmBUE+FRxhVTVFuN2a9Us7zXROB4j1opPpQ5zaeRzb5mENLA8NaC4iIIc0GHAzFp53X9op7B2aPep48jxzbQZYKcVZvvGK3qc76jgaj6Xq2t7weXPp+re97Xd4ANzGXAFxIgRMU9H1T/tnDlUd8mrTWNJMASTsNT5bp/g2JfTa9rXO1LyBsBvcwVHK3l7IxSiqR0zPGqxPHH03tb+I0FhmJBnnosDwzhuIxbXPpMc9rTBJfTp3gG0kTYj3pHiuDxFC1Wk9gOhfmc0+DtCqFiXslb7owzh+E/o4rI8NoPNFhzAAgAa6CbJWq38I2jVN8G4nTZRa1xvfxFzoTzgaLoKlX6KZq4/7G/wCFE6m55bSDaenyKN6g/lZO+Y3k3FgLBC/6io2IbeNZIuLj5aq7u0gIhrN7QOc+SN3or2+wlPCu0MmROuoG1jOxTRwgaJty+wRPzSGGxlUuaXiBc3gc7a+KaNcuhuhmx2RbCkEjMRAgfA+SM1kFt5jYC1j0+qq8Ad1uaSC10wL6928nyKrhq7nfhsu+eoABAuTy0T6Qds9xuHzioMxDGNcSSbT+Uc4m/uT/AKNcaKT6RzAhj9RymEjjC31bqbTmmS536nxp4D6KdiqJaMrxdju8edwQR5LK7k78UalSVeT6VBXqHQcC1pGhAj3IiymgiiiiAPmDCte1tniCBIIzA2E6fPRM1a7hAJIiYABAEdCJvPzWLomo4d5shrQJ7vW880//AAfORO1iPy7zbRdSjl2eu4uRLsxi+hmLNuPirjioBN7ZxOUxqXEW2NtdkPG4cZTIE3scuxbcn4ob8I0l1j7Q0HUzMdD8UUFtC3EcZTqh2neLp735soiJHMc1gqdN9TDMaBDWPq942EloIbPPU/3Wxjh1MEQJvsC20C1zfQ3WMGCBENc9rSbtDiL7GJvofcqsuNyXBbiyqL5Rq1bVbR2N7P8A8ZVFPNla1uZx1dlBAIaNzfy16LXq2DdmgAyr4Ku+mZGZpabOEgtPQ6qiSe5mptNHeMDwqlhmltFobA9sQXHxqanygdFzLjVMNx+JAsHF52/OA75lDw3bnFADNUzj+em1x83QHH3rHV+IvqVHYhz6YdUc7UgdDDBMDYeCjTXYN30dC9GGK/7V7RMiq6Y/mYzKf+LvcmO0/bGjRDqbS2s9wLTTEFgkEfiRbf2bnnC5WOI+ra4NqyHQHMaagDh10BjkVRvFGN0At0P1KlGKb5YXJKkh2oyKZHRecJq0G0mmox+Yl3eGW8RAE66hIVuKOqCAQ0I1CMtNkNIDydQCcwEze2nVXzkuNpWo8VIyk4dwgPe2CWyWtNgJ1YfKOqdwuDpA2q0zGoeXC06QbGFr1VrjRYzKYD3PJvBmBGnIJqri6ZFe3/kc0tPdsBqRfnZQ3vyweOL6T/sz7+FuLQKdSiLH840F+RsJ+KtheHNZGavRmW6OJudrD4rXKVZmSmCXSG1c8akk/h3915TDMaC/Dui7Iz3aZyk96AbkiyPqP2geFembEcRh2HvVTUM2axkXNgJd4SIS3+MAgCmz1NJxdmM992UgETrusaxtV1N2Wi4A1A+SCAADMbdNJ3TtLDtpw97xUfq0RDWkmZG8p/KXYvjHrgYwvdALxE2Y07A6uPkYV+CYkurGbAt9+VxHyIS+Yky4mfuCE7gQPXbWB/5R+yk40itSuX4PonhFTNQpEfob8gm1jezpnC0o/QFklgNxFFFEAfM+ApvaxwcY5wLcyR7/ALsjeuEki40s6wsNelvFIt4814eGjX+Q7gacygVeJGfZ1nlvfl5eS6a5OY+DJYutb2j13sQ25Gmw+9RnFwba5xcae1qDH0WP/jajgZJ0FwHb2025SpUqOOa7j3g6wtEybxdMjYUuI1Jvm91rW8PgsdimQGmTIO889Ou6fcHEGMxu74i4F/lzSRwBymZ7p0066eG9kpWwVIwrnXOo5c/2VWgXuYM6R1jZZh3B4cZHy/m/cI9HhGndPnHNseHtKvay76iRrNfDuvAMBLeqPJbu7hmZuloF5Gp8dD5pB/BxnFibmRv7MgXAEqDw2TWejW24Qpmlwwn97LY/8PA1B3GgaRprtoV5Tw0GIOxt/qbe1tyrI4UiD1DEMNgACD8Df6fVGZg2zemCA73XuO70TTgYixiIBgajY+PNCfTMb67kWmNJ0Vu2ircyjKbWzlEFwLZBm4EzFuXxV4AFspBixEjU6AwQZVhhydBoRfW0kaeCLh8IY9mYgbiDyny8kUJsJhKozwGA+LGxzNonSU/SLqTXZXU2Am2RhGo3Jv7+SDVpZWmYmxHezRafP37pfEvdUl21tOUjWNfFJkk2hg457gZdIsZNthp0VPUGTJPMSI/sF7So20JI3/a0clV9YRI+WnO3KyEqE3fZakTpPW3VXweIBrmTEFo8ZBhDoD7/AHXjmxUY46WnqWm3wKjInFn0J2FxGfBs/lke5bAtQ9GVecKR+l5+K29c+XZ0F0RRRRRGfMuGdRY7uAGQO9ESIN4jfWVdtVpaII5Ex7tpG61XBuc2wAhsjU3jc9UxRxhFt77nXX910Yy8nOmqdG106DQ25IhusgA3Omlv3VqrWgHKRZl50OXnfcbiy1qhi3GNIBjre49xRRxNxE6TLTAHhYaclKyBsYIl4ge1MOvIymL/AGChPonvd1hBOhac0XtcWuPfZY7D8RfEuJMhu/gDt1Q6GOd3wHOiwvGtzYREQnYGZc0guAm4nQQO8wXGxsVZoMwSToW5iAYGWdTffTosdT4gC4G4MDwsZ521PvRaeK3EyBO0Gx2IMFFjMkyq0CTlAMAnYmIBjy36pDEUQYOYEhwuJInKbkaxCZw1ZztBEgGJtvMgBDfVuW9WEax7Q1JMlKxtWhOrhySb7nVpB70EA3B2JQxhAYPdd8+c23ssi+sYnk4AyBYhrtI1+CrSqmcp9rfkbfDQqW4jtQk/Cw3QQP5TqCdZtyv1Co3CQTl3Fh3ZOWBEzfyTdCo178u5iZAgl2Ui4I3KsaRMEnRpJI3vy0n3JWPaKtwZAMNi5EQBPsuEg673n91ep3TZ25tIIvJNxoAUVj5DsoAiDfkSRtrbnKA+r3o0mQIAGnPpcosBTFNJnMSIAjTrcHQq7WhpO5H5YgHUTHK4XlV/ey7lutxdpIQQZJtsJud9PHzQIOap6zYzaAgh0OMgzz8/hqhVDE6/1BB8tVelSkyOqYi7nxvHMfuoaslo1ubczAKAyqJ3RSSXsA/V/wDkqMuETi7Z2n0S15p1m8nD5Lf1zD0P1iX1xzAPyC6eufP7joQ6IooooEj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54004" y="1578036"/>
            <a:ext cx="8247299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However, within Europe</a:t>
            </a:r>
            <a:r>
              <a:rPr lang="en-GB" sz="2000" dirty="0">
                <a:solidFill>
                  <a:schemeClr val="tx2"/>
                </a:solidFill>
              </a:rPr>
              <a:t>, </a:t>
            </a:r>
            <a:r>
              <a:rPr lang="en-GB" sz="2000" dirty="0" smtClean="0">
                <a:solidFill>
                  <a:schemeClr val="tx2"/>
                </a:solidFill>
              </a:rPr>
              <a:t>high-risk </a:t>
            </a:r>
            <a:r>
              <a:rPr lang="en-GB" sz="2000" dirty="0">
                <a:solidFill>
                  <a:schemeClr val="tx2"/>
                </a:solidFill>
              </a:rPr>
              <a:t>devices only have to establish safety and performance and do not have to prove they make a difference to patients. </a:t>
            </a:r>
            <a:endParaRPr lang="en-GB" sz="20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With the number of devices being recalled every year, within the UK and Europe, there is  call to review the current Medical Device Directive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The </a:t>
            </a:r>
            <a:r>
              <a:rPr lang="en-GB" sz="2000" dirty="0">
                <a:solidFill>
                  <a:schemeClr val="tx2"/>
                </a:solidFill>
              </a:rPr>
              <a:t>current proposed version </a:t>
            </a:r>
            <a:r>
              <a:rPr lang="en-GB" sz="2000" dirty="0" smtClean="0">
                <a:solidFill>
                  <a:schemeClr val="tx2"/>
                </a:solidFill>
              </a:rPr>
              <a:t>of the Medical Device Directive with </a:t>
            </a:r>
            <a:r>
              <a:rPr lang="en-GB" sz="2000" dirty="0">
                <a:solidFill>
                  <a:schemeClr val="tx2"/>
                </a:solidFill>
              </a:rPr>
              <a:t>its amendments is looking for clinical data on efficacy preferably obtained through </a:t>
            </a:r>
            <a:r>
              <a:rPr lang="en-GB" sz="2000" dirty="0">
                <a:solidFill>
                  <a:schemeClr val="tx2"/>
                </a:solidFill>
                <a:hlinkClick r:id="rId6" tooltip="Direction MDD"/>
              </a:rPr>
              <a:t>randomised controlled trials (RCT) before marketing approval. </a:t>
            </a:r>
            <a:r>
              <a:rPr lang="en-GB" sz="2000" dirty="0">
                <a:solidFill>
                  <a:schemeClr val="tx2"/>
                </a:solidFill>
              </a:rPr>
              <a:t> </a:t>
            </a:r>
            <a:endParaRPr lang="en-GB" sz="20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A </a:t>
            </a:r>
            <a:r>
              <a:rPr lang="en-GB" sz="2000" dirty="0">
                <a:solidFill>
                  <a:schemeClr val="tx2"/>
                </a:solidFill>
              </a:rPr>
              <a:t>situation which is standard for new medicines </a:t>
            </a:r>
            <a:r>
              <a:rPr lang="en-GB" sz="2000" dirty="0" smtClean="0">
                <a:solidFill>
                  <a:schemeClr val="tx2"/>
                </a:solidFill>
              </a:rPr>
              <a:t>but </a:t>
            </a:r>
            <a:r>
              <a:rPr lang="en-GB" sz="2000" dirty="0">
                <a:solidFill>
                  <a:schemeClr val="tx2"/>
                </a:solidFill>
              </a:rPr>
              <a:t>is new for medical </a:t>
            </a:r>
            <a:r>
              <a:rPr lang="en-GB" sz="2000" dirty="0" smtClean="0">
                <a:solidFill>
                  <a:schemeClr val="tx2"/>
                </a:solidFill>
              </a:rPr>
              <a:t>devices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8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800" dirty="0">
              <a:solidFill>
                <a:schemeClr val="tx2"/>
              </a:solidFill>
            </a:endParaRPr>
          </a:p>
        </p:txBody>
      </p:sp>
      <p:pic>
        <p:nvPicPr>
          <p:cNvPr id="20" name="Picture 2" descr="C:\Users\Gemma184\AppData\Local\Microsoft\Windows\Temporary Internet Files\Content.Outlook\BPS53G8B\NWSTC_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835986"/>
            <a:ext cx="838055" cy="97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27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80975" y="5638800"/>
            <a:ext cx="9324975" cy="1057275"/>
            <a:chOff x="-180975" y="5800725"/>
            <a:chExt cx="9324975" cy="1057275"/>
          </a:xfrm>
        </p:grpSpPr>
        <p:pic>
          <p:nvPicPr>
            <p:cNvPr id="10" name="Picture 9" descr="NIHR"/>
            <p:cNvPicPr>
              <a:picLocks noChangeAspect="1" noChangeArrowheads="1"/>
            </p:cNvPicPr>
            <p:nvPr/>
          </p:nvPicPr>
          <p:blipFill>
            <a:blip r:embed="rId3" cstate="print"/>
            <a:srcRect l="31596" b="-21622"/>
            <a:stretch>
              <a:fillRect/>
            </a:stretch>
          </p:blipFill>
          <p:spPr bwMode="auto">
            <a:xfrm>
              <a:off x="5486400" y="6095999"/>
              <a:ext cx="1831578" cy="61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" name="Group 4"/>
            <p:cNvGrpSpPr>
              <a:grpSpLocks noChangeAspect="1"/>
            </p:cNvGrpSpPr>
            <p:nvPr/>
          </p:nvGrpSpPr>
          <p:grpSpPr bwMode="auto">
            <a:xfrm>
              <a:off x="-180975" y="5800725"/>
              <a:ext cx="9324975" cy="1057275"/>
              <a:chOff x="-114" y="3654"/>
              <a:chExt cx="5874" cy="666"/>
            </a:xfrm>
          </p:grpSpPr>
          <p:sp>
            <p:nvSpPr>
              <p:cNvPr id="13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-114" y="3654"/>
                <a:ext cx="5874" cy="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" name="Freeform 5"/>
              <p:cNvSpPr>
                <a:spLocks/>
              </p:cNvSpPr>
              <p:nvPr/>
            </p:nvSpPr>
            <p:spPr bwMode="auto">
              <a:xfrm>
                <a:off x="-6" y="3711"/>
                <a:ext cx="5760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760" y="1"/>
                  </a:cxn>
                  <a:cxn ang="0">
                    <a:pos x="5760" y="7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w="5760" h="7">
                    <a:moveTo>
                      <a:pt x="0" y="0"/>
                    </a:moveTo>
                    <a:lnTo>
                      <a:pt x="5760" y="1"/>
                    </a:lnTo>
                    <a:lnTo>
                      <a:pt x="5760" y="7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A7EBB"/>
              </a:solidFill>
              <a:ln w="0" cap="flat">
                <a:solidFill>
                  <a:srgbClr val="4A7EB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" name="Rectangle 6"/>
              <p:cNvSpPr>
                <a:spLocks noChangeArrowheads="1"/>
              </p:cNvSpPr>
              <p:nvPr/>
            </p:nvSpPr>
            <p:spPr bwMode="auto">
              <a:xfrm>
                <a:off x="84" y="3710"/>
                <a:ext cx="930" cy="4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Gill Sans MT" pitchFamily="34" charset="0"/>
                    <a:cs typeface="Arial" pitchFamily="34" charset="0"/>
                  </a:rPr>
                  <a:t>LCTU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Rectangle 7"/>
              <p:cNvSpPr>
                <a:spLocks noChangeArrowheads="1"/>
              </p:cNvSpPr>
              <p:nvPr/>
            </p:nvSpPr>
            <p:spPr bwMode="auto">
              <a:xfrm>
                <a:off x="84" y="4136"/>
                <a:ext cx="1032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Gill Sans MT" pitchFamily="34" charset="0"/>
                    <a:cs typeface="Arial" pitchFamily="34" charset="0"/>
                  </a:rPr>
                  <a:t>Liverpool Clinical Trials Unit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7" name="Picture 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728" y="3834"/>
                <a:ext cx="936" cy="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9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158" y="3816"/>
                <a:ext cx="852" cy="4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9" name="Picture 2" descr="banner_bkgd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90141" y="477819"/>
            <a:ext cx="8074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tx2"/>
                </a:solidFill>
              </a:rPr>
              <a:t>Challenges in Designing Clinical Investigations of Medical Devices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4" name="AutoShape 6" descr="data:image/jpeg;base64,/9j/4AAQSkZJRgABAQAAAQABAAD/2wCEAAkGBxQTEhQUExQWFRUXGBgYGBgYGRgYHRgbHBgWGBYXFxwdHCggGBwlHBcWITEhJykrLi4uFyAzODQsNygtLisBCgoKDg0OGhAQGywkHyYvLC0sLCwsLCwsLCwsLCwsLCwsLC0sLCwsLCwsLCwsLCwsLCwsLCwsLCwsLCwsLCwsLP/AABEIAIsAtQMBIgACEQEDEQH/xAAbAAABBQEBAAAAAAAAAAAAAAAEAAIDBQYHAf/EAD8QAAIBAgQDBQcCBQIEBwAAAAECEQADBBIhMQVBUQYTImFxMoGRobHB8FLRByMzQmIU4RWisvEWJFNjcoKS/8QAGgEAAgMBAQAAAAAAAAAAAAAAAgMBBAUABv/EACgRAAICAgIBAgUFAAAAAAAAAAABAhEDIRIxBEFRBRQiMmFxgZGhwf/aAAwDAQACEQMRAD8A6IxqC4fOlmmh7tYkpGwog916iDV7daoQartjEOJmvFNMn8mnqZqDhE143596dHKmkda6jhr0lp5SoyINccSq1TW0JIA1nl1ocGrfgi6M565R5aAsfmPnTcUOcqFZZcI2GYLh6gS3ibpyHl507FJczWu6NtVz/wA0FM0pB0SIhiRGvWn2xK5iYSQsnck8l+NF4ZOoyjkPznWxjSh0jMlJy7K7F8It3JgZG5Mo+oGjVmrttrblHEMvwPQjyrW8Uwy3psM1xdA7FPDmSYKZ40DbGIMc6re0mFGW26j2Tk0/SQYHuI+dV/L8ePDmu/8AB/i53y4voqrRohTQls60QlZsS+yQmrzguLgiqI0Tg7sGrGGfGQnJHkjcqa9oDhmIkRR9bCdqzMap0KlSpVJBhbWwmorzRRDChLprAkbaBLtzSh3en3TrQ5NIbDod3lE2daq796BrVhw25KzFEjnHQVl6aUmqcUx1AqaARBtUZFSXBUTVAVDS1aDgrg4dY/VcB9c37ZazjGrXs7ifEbP6zmXyYDWekgfLzp/iz45NiPJhePRd2R4bYEkzMbidQaPeJ8Q5aVDaHdgqD7z130E7U1Z5sDr02rXMsntNpHr9aquOmbUdWX5SasGb8/eqPjGIzNA2X5nmfoPjSvInWN2NwRuaK1RU1sVEBUk1lJGkyWkulNQ1IVpiQLLbhWJiK09tpE1hLDwa1vCsRmWK0vHnaopZ4VssKVKlVoqmHuUNfFFOKFu1gTNuIBdWgrx9KOvChbi86rMcij4viQiE9AT8Krf4XY93N3MxMtIDGdxqAeVXeMw4YEHnINTfw+4EtjvJAaWJHp0qxjlHg4vt0RNO0/Q1RTTaKhej7zDlQF65XSSQmOwW6aguGpXbWh7pkUpjUhhM1blO6t5B7dwS5/Sp2QHz3NVuATNdRerCfjRGMvkuzdSTRx+mPICat8QzD8bdIDDOOsww98EH30Z/x1SP6bT0lfr/ALVmw81IrUyHk5IqrFS8eDd0W97izOCIyjyMk+poJjNDhqkDedRLJKX3ErGo9D5p4NRipFqESSKKmWolNPmmxAYjyq44HiYMVT0Rg3hhT8MqkLyRtG2DClWK4j34dmwt4W8zTcVlDDNlQ5lnaZ1HlSrXUG1ZkvIk6E5oS/RLGgr7b152R6GKBrq0PdNE3DUE0hoYiAJVpgEgaafv6UImlS27oqFpnPaLO5c6UDebWo3fXeo7rxRuVgpDHNQFa9zzrULUIdBPDbwW6hPJl+E61JxBSGccwSPmftFVznpR+Pui5bW6NyMr+TAb+8RTIq4NfuLkvqTBbZiplagsLekgb1af6Oc2RwzIJZACDp7RU/3R0qFFvomckuwc3IipBcoTvaibFgb6VCTBZaJcqe29VeHxQPSj7JnajQLCw1Pio1FSAU1Cxs0rmICDMfQDqToAPM0PxDGpZUu7BR9fIdTWR4r2giSQc5BCLP8ASUwC7f8AuMCQP0g/G34uGWSWuiv5OZY4/k33CuLrkIJDPmJeNQGOuUHmAIE+VeVzDgPFmVW8ztExGkb0q3V42jCeaVnT7tC3mOtK5eqJrvlXknI9ZEiczUJNTA1A7UtjEJ/+9LNNRO5FNz+dCyaCA5/akzVGr1493pXIijxjUbt8KY71C9yiJoczV5hMaFLK/wDTcZW8ujjzBg/Gh7jUFiblHHshq1QXgz3WLRG/WsHkQdVP0ojhfFB/qLfiC/zBrvAnXn6j0qifFFwoP9S2QbZ6gGe7P2+FbzspwWyF7/K9zMCwgHdjJIYbETEb6VbxYlJ/2U8+bgt99Ge7ZYLEWrzphrNy6pAdCgDaMJjTXQzrGgE86wN7h11wTevZbms2oIKdCzHQcj5A13m9cFxGCg2x/cXgaDSM5M+fs+h51ie03CjcIZZZwujKpEzIM88sQR5Cr8ccYfajLnnlLTZhcNhFtXLRs3LlssQCS/eT5gAKDpO46b11bh/CxdKkXT3Y3ICzMbH9P/5O/Kshw/sJccy+bXmf5fvlpb08NdD4NgLVmc9xmZhqJOU6AGBuetdLFzd0DHM0qTLv/h6GzlQAbQW302M/m9c84r2lW3mFsBiujMTlRDMeJuevIV0XB37bBraQIG3OORj1Hyrgfay69vE3bbMTldsoiInxchrIbej+Wjkkr9DvmZQWvUXFuJs7FmOZuTHQDytr/b66mqZRnJ9/z5/GkgnSfT70x7uWPvOvu9PrWlihGCpFSUpSew9HygbmfTfnXleYJGYSYHSTyr2rakqEOr2X1jtR/mpG4DSp5bkZgN+cVaWe0CnzGklCLg575SSNucVzlcLIBkqZkSOe/PmYpmOtMp3MjXXQg7TrWJk+G45LSo1oefki9u/1OqYbjNt/ZcH0IqY4keVclxXELjZc/iAbTrOvr1mKe3GHU6XWX2eUjT2uZqlP4a10y5D4gvVHUzeHlUfezpXPbPaK9yuI0fqB2jqI1qb/AMSYkxltC55pnI+IHnVZ+DkTLK83F6nQEvQK8zisbY4xiYJZbCRya6Mxj/FST8eleDtI3NrIPqT9xUfI5fZfyT87h9zYG5Q1y7pWQv8AaVtIZdjrl9f8j0HxoF+Pud7kbbD48vvTI+Bk/AL8/Evc2zXqr8ZiVG7AepFY+9xdj/c3z8xzb7UHex5JBjpz939oB+dPh4DXbES89PpGhxOOBPhk+agn5itt2A4m+WClwAnKSpuCJiGIUx1E+Vc14bxBijLsodSwHMEMsTM7xzFH8G45esXRcRoIA2zQQGBKnMSToTtVlYFHoqZMzyLdHasFhkS43tOZJBfOcpjlnJ+VT28cALniysxX4lVzeuxojFcSW5hrd5QJdQQRymB+etYl+NMMd/pssqUzZwr5laM3jYmCpE6gCCI11p0MZTkw1OP38Szph7SKLdzurt265hWK5lIAElYjeKosRx2wlvPjcdcJLXFNnCjKpyOyaOssQcsg5xvVD20tEHHW9YPc4oKOYDC1d9TN1fclYbHjuc2HzAhXBJAglsoGs8geUdaltkximdw7A22w2JAZCovd6A5H9QI4a1cJOrylxfFrOWs5/F3Ci3jc0aOgPvGn3qx7P8SD8N4ffnXDXEttv7OY4f8A6Xst7qsv4x8PFyzYvTEGCfUR9QK7HLYMutnJrbk+v5p5zU2Gw0mbmi/MxUuFcKDkWTtJ5HYH4VLg8OWYl2GxJLGAuntHoB6fGrtpdim76FYukiBIAOgilTcRxMIxFs6fqIEt5wdh0HxpUXKXuDx/BSoLgME6AiJ12mB+da9u47XmDEGdfr+a1NYbSJ5xBHx+ED405HBkuJ320OsA70KWtMbe9oDOJJifX6Uy7cUhdBpM8pmP2qbELbB0nyB+Xuoe/aG88vz6UuaYcWiTCMovWiF2uJodQYdTBB5VqePcTuG5fDswCXrgCBtB4ogLsAMoEAdd6yOGJDo36WU/BgftWjxF1TxJgxGVsZJjQQ1wwW1PLKaVpbolrY7C9n7t0FmPdqdgVLH1ImB6b6VT8Z4ZdsMoYhlYFldZho9r0YaSPMda7Dj+AsL0tcW3bCjKzMFC+1m57nQzzEDlWT7S4xLITMGIa8zW1yiWUKwJKspgHMnLceRqos+RsNJHOipO5+35tTVXl+davcdxvO0rbVRAAXKAo84GpbXfT0qrKgnMYXX2VECNdutPhKTe0FJJLTBnpobyqRwNt6aDFMBCeGnW4P8ADNr/AIOrfSalsglgoj2o95IHuqLCPNwAf3K6a/5Iy/cV6QeREzp7xp586F9HI712LYDhuW+cot5hLdAxH1XSOgoVcTbZFuK0W29kv4ZEnKddNdx5Gah7JcUsXuHXLT3EViuaGMMAQD7J1PTSq7jiNibCNhmDLPhyyOYQ89CqggqeTGhxSvTF5EB9r8IDew7HRXFzD3DuAt1TbBPWGcEegoXhXY+x3jJiGbEMgDHPKDN3lwNBGrrAWZbc0V2iwlwcOP8A6loo/IgQ+w00ChgQOQUU24O/UXJRVfu7gZgXbZGAAJCoCygHfQnnQ5tActaDeIqiobNgZEYlQlkKFzMnOFMkFWMA7jWtFxz/AM3wbMBrkR45jYx66GsVgMe+e2LykuSwDsxUDLmKBbe0yN9N/juOwjB8Nfw51ytcWPJj3if8rge6gxs6PscjtKltSLjag+ysGfLNBCjbqdTERQuMxrMAoAVRsqiFHxksfM61HjLZW46HTI7L8CQPTQfOmKRyrQiiGephvOlS31pUegbZHYx2mq2m1nxLlI0IMMrCP9q9u4lculqORKPnB1mII8O3Umg7aKV+xmorSHWDSRxI922ZkZddIzLHukj0qK4yGfF9+Q20GtSsxI1APy9ajYCJiOX36fKgcfYOxWrMgwQdJ105e+rLL311GIL5gA20Z18J15SApHOqk2dARv06VadnbZuM1sasSrIInUHXnoImTyiojb0yJUtmxtdsMfZQWWey4VRBuW87rpoJDLJ9QayHFca113uXH7y5tO0Af2qB7K6nQdaP43he7unvb9ktzW23eRvoQsgRuR51n2ugEwCR1bT46evOuqKdpERtrY4vKxGo8vz8Ary5JXYg/wC//amDFN5Qegn61Gbunr9hUcgqJLlvWfyY61EQOteMD9PpXjD6/tUdkj0YKwYE6EH4Gp7mjeX7H19KFYT76LxKAHTb1E6qOQ1rjjS9isVluWwdpa2fQzFaXgeBCm7aLEC5fvZgDlzMltclueWYS8c8kVguDX8twgbiHHuj963hBOOtAANZxKFrikSCVtllYdGDKIIro6FS7IeDqXtradg19zlYqMua29t+8QgKARbIAza+KNdYqs4QAbSqyXnuJmSENyPCSVD6hFBUqBO+9b23ZS3LARtLasTroJMk68qy2P7OZHe5395bV26s20AQrnMSzGToYG1dkjyQN2VmLtLauMzuLH8xLgLZSWBCl001kEfKtL/CLiTC7dD5yGiHKtDeJwPEdzlK6eXlTbXZ/D4bxJbtkkxmdWuPPmxbXUdKtsNi3LlcqlVjxKxgNmWEAI3iZg6R7qFY69Tr9jD/AMRMF3PELygRmIce/Q1moH4Z91dF/jJhvFh8QP7lymOsSPoa50NRzjn+9WMb0QOzmlTRcA5A15TgSO5lB5c9ev5NQW3jnyH3r3EGBp0qKxS2xqQ83uX50+9QsfQU5zsPzeko+31FA2EiEV6ijUbyDGux08tdJr1hqa9wv9RfP7g0thBGMSMmVY8MeurCQB6DWhbp01qx4uPDaPMl59xEfU/Gq68dBRSIiMtCaeqenP7V7bGg99NuDb/7f9NAGOkTuaTGa8SnJ+30qUQRE0ddDMFMH2U30mVOomhlGp9KbE766VzRyC8M2W6h0AmDqOYK/f5Vv8FiwEwt4692z2zqB7SMq67AElRPnXN8No8jkdPpW1x1sCzdUCF3jlzqOgMhtQ7mGdbi3N/YzKsjQJlJ1/yMk67CveLAXLFwEhZAg3P5fiEMs5ojxAVy/srxW+cTaw5vXO6Z8pUOw0gmAQZHuNbrtee5TLb0CQFnxHnuzST6k10pUDw2W9q+LpyqzEQM2UESemY8v/iNetGNirFlf5jqqr/aD9SNvgK5M/Frww5YXXksAddI9NqojiHfVmJ9T9BQxbkc4q9HRP4g9rrWKtpaTxQRqBAUDXTzJA19axHfaR9ucUOop19yCANBIp8dHcaJbaNHIfClW2scGsC2p7sEktJJLbRG5pVNi3M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8" descr="data:image/jpeg;base64,/9j/4AAQSkZJRgABAQAAAQABAAD/2wCEAAkGBhQSERUUExQVFRQUGBgYGBUXFxUYGBgXFxgVGBcYGBYYHCYeFxokGhgVHy8gJCcpLCwsFx4xNTAqNSYrLCkBCQoKDgwOGg8PGiwkHCQsLCwsKSwwLCwsLCwsLywsLCksLC8sLCwsLCwsLCwsKSwsLCwsKSwsLCwsLCwsLCwpLP/AABEIAP4AxgMBIgACEQEDEQH/xAAcAAACAgMBAQAAAAAAAAAAAAADBAACBQYHAQj/xABBEAABAwIEAwQIBAQFAwUAAAABAAIRAyEEEjFBBVFhBiJxgQcTMpGhscHwI0JS0RRi4fEVQ3KCohYkMxc0U2PC/8QAGQEAAgMBAAAAAAAAAAAAAAAAAAECAwQF/8QAKBEAAgIBBAIBBAIDAAAAAAAAAAECEQMEEiExQVEiEzJhcaGxFIHx/9oADAMBAAIRAxEAPwDMOahOanH00Goxck6om6mhuYmi1ULEAK+rVxTRgxXFNMAApq7GopYvQxMRGMRQxetarwgQB7UNzUwQhPQAMhCcEdwQnhAC9QJaomnhKvCEM6R6N8TOGc3djz7nAH5ytsXN/RzxHLXdTJtUbb/U2SPhmXSF0MbuKOflVSZFFFFYVkUUUQBFFFEARRRRAHMixBe1HcquauQdUWc1DyI7mqppoAEWr1oRC1eZUxFIVmi69AV2NTAsGqKy8LUADcgliayIZagAD2oT0w9qCQgBZwS703UCWegZMBijSqMe3VhBHkuzYDGNq021G6OE/uPI2XEyt49HnG7mg42PeZ4/mHmL+RWrDPwZs8OLN8UUUWsxkUUUQBFFFEARRRRAHNi1UIR4XjmLkHUFixeQjPaqFqBgnNVciNCZp4UD2teSnGDl0RlKjHhqtEarKZY0t4D7J+sLw0pF/j9/FXfQ/JX9UxwKs0Jurgd2+770S7WqmUHF8likpdEIQHhMkITgojAOCAU05qEWJgKPCWe1OVAlnBBIVeFfBYo03tc0wWkEHqLrx4QSpRdCkrR2vhPERXosqN/MLjkdx704uf8Ao64xD3UXGz7t/wBQ1HmPkugLoxluVnNnHa6IooopECKKKIAiiiiAOekKpViquXIOoDKo4qxchPKQxjCt/N7vqfvRM0qRPz5LHYvHGkxkUqlSdfV5SRvJBI5/dk6OKtp0zUfLWgAnMDLQYJBAkyJ966WLG1Ffkxznyx9rIB7pnncjflfzUr4kMF2mOYAsrYDiAfTa+mTle0FsiDB0tsh4qo421VjVcFadnmZpuP6+Hj/VJ4mjHeHn57rxsh0Rb7+qM+pII5j6Kqcdyoti6YmQhkIjTZeELAagD2oTwmSEJ4SGJVAgVgm3gBKVxdMYtUal3ph5Sz3JjD8OxhpVGvbq0gjyXa8JiRUY17dHAOHgRK4UCup+j/H+swuU603Fvkbj5n3LZgl4Meoj5NnUUUWkyEUUUQBFFFEAc9JVHlekobnLjnVKPQXORajkElIY9hzIHu+wq4mmDY8wR8vP6oOFr5THP58lXCMrPzetaxha8hmUkhzYHeJPMmNBoujh+UL9GXJxIylKoBlYAAGiABYADaNh0TNRtp5LCYjFmn/lOPUEIbOKZ/8A5J/SWnW9pNuXJWWVbWO/xhuMrpExcQeXglK3EXNBLmOAvcQ4XPSCi0qjjd2vITH3HvuqV6ubu7DXlPLr/ZQm9qsnFWweGxjXCxH3zGoTBSr8C09DzFlSm9zDDrjY/e6wGpDZKA/VXzodRyBi9RK1Uw9L1SgYrUKUqJmqUtUKCQMlbx6McXFWoz9TA7zaY+TlojjdbP6Pa0Y1g/UHD/iT9FoxP5Iz5lcWdZUUUW455FFFEARRRRAHOnIZVnFCcuOdYq4IasV4CkMqE3h8YW63HxSqhKnGTi7RGUU+zKsxzDqY8RH9EJ1VmxHkCUg16MCr/wDIZV9JHtSpNgIHPf8Ap4qjacK5Kq5yqlNy7JqKXRMylRmYR7vHZDD1ZrlEYBzohRz1Sq9eBAwbnJeuUWo5KVTKBoBVclnlHqOStVyYwbnJvhmMNKo14MFpkeKx+ZWp3c0dVdiXyRTk+1ne+GY9taiyo0gh7QbGb7jyMhNLlvo97RmniDhv8suy32fEgt8dD5LqS6DVM5qdkUUUSGRRRRAHN3FCcrOcqkrjs6yKOchulXe9Dz8ygZ6o1CLl6HJiDK4eg5lbMgA2dDc9VBVHFAi8qSqwr125W9T8k6AVdc+Cs42UayNVR6AAvS1RyNUKUqvhA0BrvWPrVExWekyE0M9aU9wxgdJieXj4boOHwZfpZo1d9OpSbOLsALGOzi19CCM0mB4BdDTYn9zMOpypfE3nifDzheG4Ss13f/i6dQui4FTMMpPICAuqNdInmuVcar+u7OtcD/7d9OT0p1Wz8CF0zhlcPo03C4cxp94CvkZUNKKKKIyKKKIA5iSEJzlJQn1Fxzrnr3oLnrxzlRrkxBMyuHIWZT1iYg7ZNhqvcpnUfNLtqkE3ibKCtHgpNNeBWmNhQNXjXACSQPEwmsLTD5MjKNSCDCVegPcPSgZ3aD4nklnuLnZii18RnNrNGioTZD9Al5BVAgVEyQlqgSGJ1klWT9UJFw2iSdALk+HNBITqtXlDC5rulref6ujf3WVp4Om29Y3gkUhvEe0Rp4LWuL8dqV3Naw3Y8jTutaDAkA9dF0NPpW/lMw6jVqPxgU4jx13dbSFnZ25QYggwHGNtb9Fi+EYA6GQXTJn8zXXjkCHBEpNFIvNw8uDidJJzSIGgv8k3gAQ2m90AuL/GXtkD3tC61UuDk7tz5Oj9gqf8TgcbgnH2g7L4Pbl+DgD5rafRlxE1uHUs3tU5pO/1MMH76Ln/AKO+Kepx7BPcqhwdNoBu0+8LbfR5xJhxnEaFMgsFf1jCNIfd0f7j8FkyKpM043wb6oooqiwiiiiAOUFyC4q5aqwuQdcE4qkIrgqhiYjwlY2txluZzGy5zYDoGhM2k72OiaxdfKub4zitSji6pbMZybHmZFtN1q02JZJ0zPqMjxw3HRcPg3udOUgktgQTOxMgaaLHdp8XVpUnZSabpEPIvBMSAY2Wr1O3GKMw+oA4Ee20bED4wfJYKqK2Kce80Ru+pudgXHXwXSemjE50dS5P/g+XMrNzGpXe68udU7pI6NFucTuh4evk/wDG19OoNKjKtSD1dLvhCLg+y1VrINaiyTPtZjpEGB4Iv/TjPz4w+DGn+iFpMj8MHqsa8oy2F7f4nIGkUy/TNkN/9uaJ3Q8T29xDf8xk8sjP3KxP+AYUOk1arvANb+6YfhsJB/De4nd1Q+WgV+PRJR+UVZGest8N1+mbZ2L7YuxjqlN4GZgDg4WkTBBHO4+K2KsuWdi2ilxJjWaPa8XP8jnXPKWhdFx/HKeHb+JBqCA4TLGkxuddRquZl0kvqVFcG6GpioXIZbg3PkyGtAnM60j+UfmWKxnaZmHa80QQ6mRnc6CXNP6eXhvO61niPaSriYDzL6dUtbU0phr7AyDpMBIvc1lR7qp9Y7utnKA2TOuxsAdlsxaWMOe2Y8uplPjpBcTWfVqF+d1OmPWuDgdWuh1gdBbXqj5mU2tawWkO6kxYnckykCS4RJMsDcx0FwfcbeUKtRrnmYsbADQc4jwW1RMLmEqPzubEzYk8iBsfL4pvF91jnyYbleByLXA2HX6qmFwcZSdQZI/e+qDxDES2qz9bHhsc2py6FHvkydIvGaT3nXF/YEd1og3jc81ufoNwBdicXXiGwymer9SfgtA4bjh6um59sjQDP6/ZC7R6JeEtp4Z9UOn1z7jYZf3lYZcxbNy4kkb0oooqSwiiiiAOUxKq9qJ1XjohclHWB5V45lldrlYtJFgVJJvoi2l2YPiIWgdocK4Vi7KcrgIO0ix810nEUg65IjlIkRAuDdoki55pDGYGabw/KAW2BI2cBMbRzWrTbsc91GfUuOTG4p8nMi/fL9+aw9asS6eq2JmDL3NY3vPqEANG5cQB8Suj8J9FuGZSPrHPc8C5Y7IJ/ltJ8SfIaLr5nXBx9PyrOduqRGYwCYk9V7rpLvBpPyTnbfsx/COY5ji6k93dJ9oFpGZrosTcGdwVtjRIRPVOK6CUWvJprcK86U6h/wBsfNBxjX0xLmECQLkb9At5IWpdqKxcKgMdxzY8JGqrWqnJ1SBRMM4vGJZ6uc5kNjm4Ob9Vl64LqbTWqZhZppDdzLXJNzv9ysJiqmWrSdMQWmfMJmiS4l7u84hzp6mNP0x9laWrkxydJD+TO8gENpZmywCIDScogdSPqite2oScn82+twSOvs7IHqXOzG8F1+RMnUgGNkxgAJbERcSNBI221j3ealVGe2y7aEfmuB12kSOauyKbXE6ztuNfAeCF/Fwx0bG+usQJnTyV6zSG5naWHO0kSAhsFEIx+fJNgTAvGg357JCvTL2zfuguaY1gjMDyEclkMNh893NIpwS0fmcT8h3dOqHiMS9plt26ZIiPFRrd+id7f2Uw+Cp+raHOLWtzWm3tnffZdv8ARRiJwr27NfbwcP6L5+xbwWTFw4mBP59YGkSPiu2ehPFZqNSbGGGPeFTmXxLcLuR0xRRRYzWRRRRAHz//AOqOFg5ab8wFpAyk77TIVcB6VsM9hFak6mZtlnS8GZ0sAbg3stEZi8tKs2qw+uc4OMtHdBBBcABAGl+qUw+Ic91JrGDMCYJuCJ0iNAro44NJ0iuU5ptWzorO3uEYIc7PDQTLnPlx1EX+my8b6TqLan4c5XC9MNjvACI62iFqj8O0PINOlrqGiOehF1R+OYwgOFMNIIsG3F7ZQL3jqrXjRUshmsP2u9fxFhLS2nVHqi6TPfsHAG0zl2mwV+J8LcKjy6qXEgNcQB3pMzz5COnVanxCvkc2oyHND2vkxMtNoiOQB30M3Wd7Y8eJxTg0mJ7wO5ygfVVOKckWqTS4MfwvHjD4qjVPebTeJjcNMGOsTC7TgMfSfTztcHtP5myQRbWPZ3kGCFwar3mwQti7N+j/ABGJph8tYw6OfMuHMAC46mJ2lWZY+SjBJ1Qx6S+OMqtbSpkOFNznucDIzHKA0EWMAXItJ6LO4LvU2Hm1p94C0ztT2UrYRsvyuY6wewy2ReDIBaYvfylbbwKpOGon/wCtvyAVGTpE5fkbexa52tw49U8gXIufAhbMQsD2pP4T2xbKb+Xiqo9iNIxrv/Ef9P0Ww4Whl5SDcNOgkjXzBtyWt44/hMPJbBXMB9xq0a2k5SDGgNiurfLK8i4QR1ZrS+YjINIvsL66RuhDFWECJIE7WtcnUr3Fv7zmgZvYgC8xd1wPhcr2hwdzoLzkpkm24nQ9RMa+5Q3eiCg/IA3qOABLnFwAMAZmm0NPtaHoslToFsvquBeLht7Exr0+7op4aA0adx2a4lxEDQ63VmtMX1ECdegjpEfeslG+ZA5JcRRQVcxkCANosB8IuhGkSTFg65IP3I0RC8NN7je9za02XrSHd1ogbeKsv0VV7KNwdyAbkaj3j4roXom4q2lUe2q4D1gDQR7Mj5LSnMIyEkWInw/uPirYCk8mBLfxhlA5aD3/AFVGTlGjHwz6RUSvC6BZRptcZc1oBPWE0sBtIooogD5XFB+MdUrOa1sU3MySXOJuZNhEdEtS4KxhpMBJzOaXkEWmO6IJixuf6onCabaVAVCcvfc2wyuJmBINj4bLBtxZFRzhIMyDodemtltxxjGKUejLklKcm32Z/G8Bw7e6KhaZsS8zfpt8OaFh+y1K2YtOabl3KY/N4KmG4c149bncWk3baZz3vvsnK+YCKZPdMxIJi+0ydeSnS9FVteRTjfCRRoEsa0g/mDr76i4NihdsHRii4j2g06g6t6JmviKr8LUPQzfcOHnpNvJK9rHZjSdF3UaDnHmTTKql9yZfj5VCP+LsLcokE9PLWV3fh+JYabCwjIWNLY0yQMseFh0hfNpC6X2IZVaxjXYh9NtQEtpgNcLTL3Z2uDAS0iQJMEmBBMWpZHXoEoYV+zPekTFtGDqNJ71QtDOrmnM5w8BYnm7qsb2TdmwdE/yke5zgsZ2j4eKxqPbWfUqU2kkOcHtcwamm4NbGWZLYiASDZP8AYZ04JnQuHxn6qvNBwVSDep8ozuVYTtJhZYXcwREcmvufeAs8GJHjAHqiCQJkDr4LOmM5biL0G9D9StowfCs9P8V3dLg8gEXBaIOk26zutZqN/AI5OPzW28LxM0qbpjuNEkX0i1vuF1HHcVylSD0WtoMOUTJ1IBMXAgEjmBCB61zidDuDeI66f2XlfGDXNJ10tYwbfZSj8WZho3kdDBJttvzUkkuihu+x6nii0QTpMA6CPDXkUCpiS72ZgaEnXTbTUJWjQzRrpyIGs2jW6dZVa3efK2+23xUiNg6eGmJJJ2tcix+SfwotYm1omZ8SdNUp6w2trrGxvEncapqg3NMmxFxqJG56IYIJWMtLWkXnTmba+PJbP2LwPra9HNHtNcfISVrAAEaZRJJiAFsnYCqalfDlp1LXA9ALqjJ0acfZ25RRRYTWRRRRAHyKe9QqNJa1rXy2mHz3pgwH94Jmvg2NrhzhZzGkFsWMAEZQYIiPGUD/AAGo8hxpywuJkOzNiTYOJJB8Vn+Hdnz7bz7OjjeRAgT5fcLdjxqlf9sx5Mjt1/QHh3B2+oeDU9XmlzBczlE5jJteNFkaHAhma51e5gGADbS0+SA/h1d7gJOVwuZ2gTHv2TdPs+cjmuqPIzZmmzoIJIjnbbwRLGl5/kUZtrr+DH8T7PgMef4ju9+xBuDfZwH3usF2iYPV4Yg5vwGDNBvlcG6++yynaeDhzE316G0a9FhcTVnA4bmBUE+FRxhVTVFuN2a9Us7zXROB4j1opPpQ5zaeRzb5mENLA8NaC4iIIc0GHAzFp53X9op7B2aPep48jxzbQZYKcVZvvGK3qc76jgaj6Xq2t7weXPp+re97Xd4ANzGXAFxIgRMU9H1T/tnDlUd8mrTWNJMASTsNT5bp/g2JfTa9rXO1LyBsBvcwVHK3l7IxSiqR0zPGqxPHH03tb+I0FhmJBnnosDwzhuIxbXPpMc9rTBJfTp3gG0kTYj3pHiuDxFC1Wk9gOhfmc0+DtCqFiXslb7owzh+E/o4rI8NoPNFhzAAgAa6CbJWq38I2jVN8G4nTZRa1xvfxFzoTzgaLoKlX6KZq4/7G/wCFE6m55bSDaenyKN6g/lZO+Y3k3FgLBC/6io2IbeNZIuLj5aq7u0gIhrN7QOc+SN3or2+wlPCu0MmROuoG1jOxTRwgaJty+wRPzSGGxlUuaXiBc3gc7a+KaNcuhuhmx2RbCkEjMRAgfA+SM1kFt5jYC1j0+qq8Ad1uaSC10wL6928nyKrhq7nfhsu+eoABAuTy0T6Qds9xuHzioMxDGNcSSbT+Uc4m/uT/AKNcaKT6RzAhj9RymEjjC31bqbTmmS536nxp4D6KdiqJaMrxdju8edwQR5LK7k78UalSVeT6VBXqHQcC1pGhAj3IiymgiiiiAPmDCte1tniCBIIzA2E6fPRM1a7hAJIiYABAEdCJvPzWLomo4d5shrQJ7vW880//AAfORO1iPy7zbRdSjl2eu4uRLsxi+hmLNuPirjioBN7ZxOUxqXEW2NtdkPG4cZTIE3scuxbcn4ob8I0l1j7Q0HUzMdD8UUFtC3EcZTqh2neLp735soiJHMc1gqdN9TDMaBDWPq942EloIbPPU/3Wxjh1MEQJvsC20C1zfQ3WMGCBENc9rSbtDiL7GJvofcqsuNyXBbiyqL5Rq1bVbR2N7P8A8ZVFPNla1uZx1dlBAIaNzfy16LXq2DdmgAyr4Ku+mZGZpabOEgtPQ6qiSe5mptNHeMDwqlhmltFobA9sQXHxqanygdFzLjVMNx+JAsHF52/OA75lDw3bnFADNUzj+em1x83QHH3rHV+IvqVHYhz6YdUc7UgdDDBMDYeCjTXYN30dC9GGK/7V7RMiq6Y/mYzKf+LvcmO0/bGjRDqbS2s9wLTTEFgkEfiRbf2bnnC5WOI+ra4NqyHQHMaagDh10BjkVRvFGN0At0P1KlGKb5YXJKkh2oyKZHRecJq0G0mmox+Yl3eGW8RAE66hIVuKOqCAQ0I1CMtNkNIDydQCcwEze2nVXzkuNpWo8VIyk4dwgPe2CWyWtNgJ1YfKOqdwuDpA2q0zGoeXC06QbGFr1VrjRYzKYD3PJvBmBGnIJqri6ZFe3/kc0tPdsBqRfnZQ3vyweOL6T/sz7+FuLQKdSiLH840F+RsJ+KtheHNZGavRmW6OJudrD4rXKVZmSmCXSG1c8akk/h3915TDMaC/Dui7Iz3aZyk96AbkiyPqP2geFembEcRh2HvVTUM2axkXNgJd4SIS3+MAgCmz1NJxdmM992UgETrusaxtV1N2Wi4A1A+SCAADMbdNJ3TtLDtpw97xUfq0RDWkmZG8p/KXYvjHrgYwvdALxE2Y07A6uPkYV+CYkurGbAt9+VxHyIS+Yky4mfuCE7gQPXbWB/5R+yk40itSuX4PonhFTNQpEfob8gm1jezpnC0o/QFklgNxFFFEAfM+ApvaxwcY5wLcyR7/ALsjeuEki40s6wsNelvFIt4814eGjX+Q7gacygVeJGfZ1nlvfl5eS6a5OY+DJYutb2j13sQ25Gmw+9RnFwba5xcae1qDH0WP/jajgZJ0FwHb2025SpUqOOa7j3g6wtEybxdMjYUuI1Jvm91rW8PgsdimQGmTIO889Ou6fcHEGMxu74i4F/lzSRwBymZ7p0066eG9kpWwVIwrnXOo5c/2VWgXuYM6R1jZZh3B4cZHy/m/cI9HhGndPnHNseHtKvay76iRrNfDuvAMBLeqPJbu7hmZuloF5Gp8dD5pB/BxnFibmRv7MgXAEqDw2TWejW24Qpmlwwn97LY/8PA1B3GgaRprtoV5Tw0GIOxt/qbe1tyrI4UiD1DEMNgACD8Df6fVGZg2zemCA73XuO70TTgYixiIBgajY+PNCfTMb67kWmNJ0Vu2ircyjKbWzlEFwLZBm4EzFuXxV4AFspBixEjU6AwQZVhhydBoRfW0kaeCLh8IY9mYgbiDyny8kUJsJhKozwGA+LGxzNonSU/SLqTXZXU2Am2RhGo3Jv7+SDVpZWmYmxHezRafP37pfEvdUl21tOUjWNfFJkk2hg457gZdIsZNthp0VPUGTJPMSI/sF7So20JI3/a0clV9YRI+WnO3KyEqE3fZakTpPW3VXweIBrmTEFo8ZBhDoD7/AHXjmxUY46WnqWm3wKjInFn0J2FxGfBs/lke5bAtQ9GVecKR+l5+K29c+XZ0F0RRRRRGfMuGdRY7uAGQO9ESIN4jfWVdtVpaII5Ex7tpG61XBuc2wAhsjU3jc9UxRxhFt77nXX910Yy8nOmqdG106DQ25IhusgA3Omlv3VqrWgHKRZl50OXnfcbiy1qhi3GNIBjre49xRRxNxE6TLTAHhYaclKyBsYIl4ge1MOvIymL/AGChPonvd1hBOhac0XtcWuPfZY7D8RfEuJMhu/gDt1Q6GOd3wHOiwvGtzYREQnYGZc0guAm4nQQO8wXGxsVZoMwSToW5iAYGWdTffTosdT4gC4G4MDwsZ521PvRaeK3EyBO0Gx2IMFFjMkyq0CTlAMAnYmIBjy36pDEUQYOYEhwuJInKbkaxCZw1ZztBEgGJtvMgBDfVuW9WEax7Q1JMlKxtWhOrhySb7nVpB70EA3B2JQxhAYPdd8+c23ssi+sYnk4AyBYhrtI1+CrSqmcp9rfkbfDQqW4jtQk/Cw3QQP5TqCdZtyv1Co3CQTl3Fh3ZOWBEzfyTdCo178u5iZAgl2Ui4I3KsaRMEnRpJI3vy0n3JWPaKtwZAMNi5EQBPsuEg673n91ep3TZ25tIIvJNxoAUVj5DsoAiDfkSRtrbnKA+r3o0mQIAGnPpcosBTFNJnMSIAjTrcHQq7WhpO5H5YgHUTHK4XlV/ey7lutxdpIQQZJtsJud9PHzQIOap6zYzaAgh0OMgzz8/hqhVDE6/1BB8tVelSkyOqYi7nxvHMfuoaslo1ubczAKAyqJ3RSSXsA/V/wDkqMuETi7Z2n0S15p1m8nD5Lf1zD0P1iX1xzAPyC6eufP7joQ6IooooEj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500501" y="1713575"/>
            <a:ext cx="82624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tx2"/>
                </a:solidFill>
              </a:rPr>
              <a:t>Devices </a:t>
            </a:r>
            <a:r>
              <a:rPr lang="en-GB" sz="2000" b="1" dirty="0">
                <a:solidFill>
                  <a:schemeClr val="tx2"/>
                </a:solidFill>
              </a:rPr>
              <a:t>are primarily used by healthcare professionals: </a:t>
            </a:r>
            <a:r>
              <a:rPr lang="en-GB" sz="2000" dirty="0">
                <a:solidFill>
                  <a:schemeClr val="tx2"/>
                </a:solidFill>
              </a:rPr>
              <a:t>The clinical outcomes of a medical device’s safety and effectiveness are a function of the user’s skill paired with the device-patient interaction. Having training in the use of the medical device is a key part of its clinical performance</a:t>
            </a:r>
            <a:r>
              <a:rPr lang="en-GB" sz="2000" dirty="0" smtClean="0">
                <a:solidFill>
                  <a:schemeClr val="tx2"/>
                </a:solidFill>
              </a:rPr>
              <a:t>.</a:t>
            </a:r>
          </a:p>
          <a:p>
            <a:endParaRPr lang="en-GB" sz="8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2"/>
                </a:solidFill>
              </a:rPr>
              <a:t>Inability to blind the user/patient:</a:t>
            </a:r>
            <a:r>
              <a:rPr lang="en-GB" sz="2000" dirty="0">
                <a:solidFill>
                  <a:schemeClr val="tx2"/>
                </a:solidFill>
              </a:rPr>
              <a:t> Medical devices are often designed differently and this can introduce bias into the assessment of the clinical performance if the </a:t>
            </a:r>
            <a:r>
              <a:rPr lang="en-GB" sz="2000" b="1" dirty="0">
                <a:solidFill>
                  <a:schemeClr val="tx2"/>
                </a:solidFill>
                <a:hlinkClick r:id="rId7"/>
              </a:rPr>
              <a:t>clinical investigator</a:t>
            </a:r>
            <a:r>
              <a:rPr lang="en-GB" sz="2000" dirty="0">
                <a:solidFill>
                  <a:schemeClr val="tx2"/>
                </a:solidFill>
              </a:rPr>
              <a:t> is jointly responsible for treatment and assessment of performance. Thus, whenever possible, blinded evaluators are preferred to clinical investigators for the assessment of efficacy</a:t>
            </a:r>
            <a:r>
              <a:rPr lang="en-GB" sz="2000" dirty="0" smtClean="0">
                <a:solidFill>
                  <a:schemeClr val="tx2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800" dirty="0">
              <a:solidFill>
                <a:schemeClr val="tx2"/>
              </a:solidFill>
            </a:endParaRPr>
          </a:p>
        </p:txBody>
      </p:sp>
      <p:pic>
        <p:nvPicPr>
          <p:cNvPr id="20" name="Picture 2" descr="C:\Users\Gemma184\AppData\Local\Microsoft\Windows\Temporary Internet Files\Content.Outlook\BPS53G8B\NWSTC_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835986"/>
            <a:ext cx="838055" cy="97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8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80975" y="5638800"/>
            <a:ext cx="9324975" cy="1057275"/>
            <a:chOff x="-180975" y="5800725"/>
            <a:chExt cx="9324975" cy="1057275"/>
          </a:xfrm>
        </p:grpSpPr>
        <p:pic>
          <p:nvPicPr>
            <p:cNvPr id="10" name="Picture 9" descr="NIHR"/>
            <p:cNvPicPr>
              <a:picLocks noChangeAspect="1" noChangeArrowheads="1"/>
            </p:cNvPicPr>
            <p:nvPr/>
          </p:nvPicPr>
          <p:blipFill>
            <a:blip r:embed="rId3" cstate="print"/>
            <a:srcRect l="31596" b="-21622"/>
            <a:stretch>
              <a:fillRect/>
            </a:stretch>
          </p:blipFill>
          <p:spPr bwMode="auto">
            <a:xfrm>
              <a:off x="5486400" y="6095999"/>
              <a:ext cx="1831578" cy="61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" name="Group 4"/>
            <p:cNvGrpSpPr>
              <a:grpSpLocks noChangeAspect="1"/>
            </p:cNvGrpSpPr>
            <p:nvPr/>
          </p:nvGrpSpPr>
          <p:grpSpPr bwMode="auto">
            <a:xfrm>
              <a:off x="-180975" y="5800725"/>
              <a:ext cx="9324975" cy="1057275"/>
              <a:chOff x="-114" y="3654"/>
              <a:chExt cx="5874" cy="666"/>
            </a:xfrm>
          </p:grpSpPr>
          <p:sp>
            <p:nvSpPr>
              <p:cNvPr id="13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-114" y="3654"/>
                <a:ext cx="5874" cy="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" name="Freeform 5"/>
              <p:cNvSpPr>
                <a:spLocks/>
              </p:cNvSpPr>
              <p:nvPr/>
            </p:nvSpPr>
            <p:spPr bwMode="auto">
              <a:xfrm>
                <a:off x="-6" y="3711"/>
                <a:ext cx="5760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760" y="1"/>
                  </a:cxn>
                  <a:cxn ang="0">
                    <a:pos x="5760" y="7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w="5760" h="7">
                    <a:moveTo>
                      <a:pt x="0" y="0"/>
                    </a:moveTo>
                    <a:lnTo>
                      <a:pt x="5760" y="1"/>
                    </a:lnTo>
                    <a:lnTo>
                      <a:pt x="5760" y="7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A7EBB"/>
              </a:solidFill>
              <a:ln w="0" cap="flat">
                <a:solidFill>
                  <a:srgbClr val="4A7EB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" name="Rectangle 6"/>
              <p:cNvSpPr>
                <a:spLocks noChangeArrowheads="1"/>
              </p:cNvSpPr>
              <p:nvPr/>
            </p:nvSpPr>
            <p:spPr bwMode="auto">
              <a:xfrm>
                <a:off x="84" y="3710"/>
                <a:ext cx="930" cy="4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Gill Sans MT" pitchFamily="34" charset="0"/>
                    <a:cs typeface="Arial" pitchFamily="34" charset="0"/>
                  </a:rPr>
                  <a:t>LCTU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Rectangle 7"/>
              <p:cNvSpPr>
                <a:spLocks noChangeArrowheads="1"/>
              </p:cNvSpPr>
              <p:nvPr/>
            </p:nvSpPr>
            <p:spPr bwMode="auto">
              <a:xfrm>
                <a:off x="84" y="4136"/>
                <a:ext cx="1032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Gill Sans MT" pitchFamily="34" charset="0"/>
                    <a:cs typeface="Arial" pitchFamily="34" charset="0"/>
                  </a:rPr>
                  <a:t>Liverpool Clinical Trials Unit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7" name="Picture 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728" y="3834"/>
                <a:ext cx="936" cy="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9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158" y="3816"/>
                <a:ext cx="852" cy="4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9" name="Picture 2" descr="banner_bkgd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90141" y="477819"/>
            <a:ext cx="8074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tx2"/>
                </a:solidFill>
              </a:rPr>
              <a:t>Challenges in Designing Clinical Investigations of Medical Devices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4" name="AutoShape 6" descr="data:image/jpeg;base64,/9j/4AAQSkZJRgABAQAAAQABAAD/2wCEAAkGBxQTEhQUExQWFRUXGBgYGBgYGRgYHRgbHBgWGBYXFxwdHCggGBwlHBcWITEhJykrLi4uFyAzODQsNygtLisBCgoKDg0OGhAQGywkHyYvLC0sLCwsLCwsLCwsLCwsLCwsLC0sLCwsLCwsLCwsLCwsLCwsLCwsLCwsLCwsLCwsLP/AABEIAIsAtQMBIgACEQEDEQH/xAAbAAABBQEBAAAAAAAAAAAAAAAEAAIDBQYHAf/EAD8QAAIBAgQDBQcCBQIEBwAAAAECEQADBBIhMQVBUQYTImFxMoGRobHB8FLRByMzQmIU4RWisvEWJFNjcoKS/8QAGgEAAgMBAQAAAAAAAAAAAAAAAgMBBAUABv/EACgRAAICAgIBAgUFAAAAAAAAAAABAhEDIRIxBEFRBRQiMmFxgZGhwf/aAAwDAQACEQMRAD8A6IxqC4fOlmmh7tYkpGwog916iDV7daoQartjEOJmvFNMn8mnqZqDhE143596dHKmkda6jhr0lp5SoyINccSq1TW0JIA1nl1ocGrfgi6M565R5aAsfmPnTcUOcqFZZcI2GYLh6gS3ibpyHl507FJczWu6NtVz/wA0FM0pB0SIhiRGvWn2xK5iYSQsnck8l+NF4ZOoyjkPznWxjSh0jMlJy7K7F8It3JgZG5Mo+oGjVmrttrblHEMvwPQjyrW8Uwy3psM1xdA7FPDmSYKZ40DbGIMc6re0mFGW26j2Tk0/SQYHuI+dV/L8ePDmu/8AB/i53y4voqrRohTQls60QlZsS+yQmrzguLgiqI0Tg7sGrGGfGQnJHkjcqa9oDhmIkRR9bCdqzMap0KlSpVJBhbWwmorzRRDChLprAkbaBLtzSh3en3TrQ5NIbDod3lE2daq796BrVhw25KzFEjnHQVl6aUmqcUx1AqaARBtUZFSXBUTVAVDS1aDgrg4dY/VcB9c37ZazjGrXs7ifEbP6zmXyYDWekgfLzp/iz45NiPJhePRd2R4bYEkzMbidQaPeJ8Q5aVDaHdgqD7z130E7U1Z5sDr02rXMsntNpHr9aquOmbUdWX5SasGb8/eqPjGIzNA2X5nmfoPjSvInWN2NwRuaK1RU1sVEBUk1lJGkyWkulNQ1IVpiQLLbhWJiK09tpE1hLDwa1vCsRmWK0vHnaopZ4VssKVKlVoqmHuUNfFFOKFu1gTNuIBdWgrx9KOvChbi86rMcij4viQiE9AT8Krf4XY93N3MxMtIDGdxqAeVXeMw4YEHnINTfw+4EtjvJAaWJHp0qxjlHg4vt0RNO0/Q1RTTaKhej7zDlQF65XSSQmOwW6aguGpXbWh7pkUpjUhhM1blO6t5B7dwS5/Sp2QHz3NVuATNdRerCfjRGMvkuzdSTRx+mPICat8QzD8bdIDDOOsww98EH30Z/x1SP6bT0lfr/ALVmw81IrUyHk5IqrFS8eDd0W97izOCIyjyMk+poJjNDhqkDedRLJKX3ErGo9D5p4NRipFqESSKKmWolNPmmxAYjyq44HiYMVT0Rg3hhT8MqkLyRtG2DClWK4j34dmwt4W8zTcVlDDNlQ5lnaZ1HlSrXUG1ZkvIk6E5oS/RLGgr7b152R6GKBrq0PdNE3DUE0hoYiAJVpgEgaafv6UImlS27oqFpnPaLO5c6UDebWo3fXeo7rxRuVgpDHNQFa9zzrULUIdBPDbwW6hPJl+E61JxBSGccwSPmftFVznpR+Pui5bW6NyMr+TAb+8RTIq4NfuLkvqTBbZiplagsLekgb1af6Oc2RwzIJZACDp7RU/3R0qFFvomckuwc3IipBcoTvaibFgb6VCTBZaJcqe29VeHxQPSj7JnajQLCw1Pio1FSAU1Cxs0rmICDMfQDqToAPM0PxDGpZUu7BR9fIdTWR4r2giSQc5BCLP8ASUwC7f8AuMCQP0g/G34uGWSWuiv5OZY4/k33CuLrkIJDPmJeNQGOuUHmAIE+VeVzDgPFmVW8ztExGkb0q3V42jCeaVnT7tC3mOtK5eqJrvlXknI9ZEiczUJNTA1A7UtjEJ/+9LNNRO5FNz+dCyaCA5/akzVGr1493pXIijxjUbt8KY71C9yiJoczV5hMaFLK/wDTcZW8ujjzBg/Gh7jUFiblHHshq1QXgz3WLRG/WsHkQdVP0ojhfFB/qLfiC/zBrvAnXn6j0qifFFwoP9S2QbZ6gGe7P2+FbzspwWyF7/K9zMCwgHdjJIYbETEb6VbxYlJ/2U8+bgt99Ge7ZYLEWrzphrNy6pAdCgDaMJjTXQzrGgE86wN7h11wTevZbms2oIKdCzHQcj5A13m9cFxGCg2x/cXgaDSM5M+fs+h51ie03CjcIZZZwujKpEzIM88sQR5Cr8ccYfajLnnlLTZhcNhFtXLRs3LlssQCS/eT5gAKDpO46b11bh/CxdKkXT3Y3ICzMbH9P/5O/Kshw/sJccy+bXmf5fvlpb08NdD4NgLVmc9xmZhqJOU6AGBuetdLFzd0DHM0qTLv/h6GzlQAbQW302M/m9c84r2lW3mFsBiujMTlRDMeJuevIV0XB37bBraQIG3OORj1Hyrgfay69vE3bbMTldsoiInxchrIbej+Wjkkr9DvmZQWvUXFuJs7FmOZuTHQDytr/b66mqZRnJ9/z5/GkgnSfT70x7uWPvOvu9PrWlihGCpFSUpSew9HygbmfTfnXleYJGYSYHSTyr2rakqEOr2X1jtR/mpG4DSp5bkZgN+cVaWe0CnzGklCLg575SSNucVzlcLIBkqZkSOe/PmYpmOtMp3MjXXQg7TrWJk+G45LSo1oefki9u/1OqYbjNt/ZcH0IqY4keVclxXELjZc/iAbTrOvr1mKe3GHU6XWX2eUjT2uZqlP4a10y5D4gvVHUzeHlUfezpXPbPaK9yuI0fqB2jqI1qb/AMSYkxltC55pnI+IHnVZ+DkTLK83F6nQEvQK8zisbY4xiYJZbCRya6Mxj/FST8eleDtI3NrIPqT9xUfI5fZfyT87h9zYG5Q1y7pWQv8AaVtIZdjrl9f8j0HxoF+Pud7kbbD48vvTI+Bk/AL8/Evc2zXqr8ZiVG7AepFY+9xdj/c3z8xzb7UHex5JBjpz939oB+dPh4DXbES89PpGhxOOBPhk+agn5itt2A4m+WClwAnKSpuCJiGIUx1E+Vc14bxBijLsodSwHMEMsTM7xzFH8G45esXRcRoIA2zQQGBKnMSToTtVlYFHoqZMzyLdHasFhkS43tOZJBfOcpjlnJ+VT28cALniysxX4lVzeuxojFcSW5hrd5QJdQQRymB+etYl+NMMd/pssqUzZwr5laM3jYmCpE6gCCI11p0MZTkw1OP38Szph7SKLdzurt265hWK5lIAElYjeKosRx2wlvPjcdcJLXFNnCjKpyOyaOssQcsg5xvVD20tEHHW9YPc4oKOYDC1d9TN1fclYbHjuc2HzAhXBJAglsoGs8geUdaltkximdw7A22w2JAZCovd6A5H9QI4a1cJOrylxfFrOWs5/F3Ci3jc0aOgPvGn3qx7P8SD8N4ffnXDXEttv7OY4f8A6Xst7qsv4x8PFyzYvTEGCfUR9QK7HLYMutnJrbk+v5p5zU2Gw0mbmi/MxUuFcKDkWTtJ5HYH4VLg8OWYl2GxJLGAuntHoB6fGrtpdim76FYukiBIAOgilTcRxMIxFs6fqIEt5wdh0HxpUXKXuDx/BSoLgME6AiJ12mB+da9u47XmDEGdfr+a1NYbSJ5xBHx+ED405HBkuJ320OsA70KWtMbe9oDOJJifX6Uy7cUhdBpM8pmP2qbELbB0nyB+Xuoe/aG88vz6UuaYcWiTCMovWiF2uJodQYdTBB5VqePcTuG5fDswCXrgCBtB4ogLsAMoEAdd6yOGJDo36WU/BgftWjxF1TxJgxGVsZJjQQ1wwW1PLKaVpbolrY7C9n7t0FmPdqdgVLH1ImB6b6VT8Z4ZdsMoYhlYFldZho9r0YaSPMda7Dj+AsL0tcW3bCjKzMFC+1m57nQzzEDlWT7S4xLITMGIa8zW1yiWUKwJKspgHMnLceRqos+RsNJHOipO5+35tTVXl+davcdxvO0rbVRAAXKAo84GpbXfT0qrKgnMYXX2VECNdutPhKTe0FJJLTBnpobyqRwNt6aDFMBCeGnW4P8ADNr/AIOrfSalsglgoj2o95IHuqLCPNwAf3K6a/5Iy/cV6QeREzp7xp586F9HI712LYDhuW+cot5hLdAxH1XSOgoVcTbZFuK0W29kv4ZEnKddNdx5Gah7JcUsXuHXLT3EViuaGMMAQD7J1PTSq7jiNibCNhmDLPhyyOYQ89CqggqeTGhxSvTF5EB9r8IDew7HRXFzD3DuAt1TbBPWGcEegoXhXY+x3jJiGbEMgDHPKDN3lwNBGrrAWZbc0V2iwlwcOP8A6loo/IgQ+w00ChgQOQUU24O/UXJRVfu7gZgXbZGAAJCoCygHfQnnQ5tActaDeIqiobNgZEYlQlkKFzMnOFMkFWMA7jWtFxz/AM3wbMBrkR45jYx66GsVgMe+e2LykuSwDsxUDLmKBbe0yN9N/juOwjB8Nfw51ytcWPJj3if8rge6gxs6PscjtKltSLjag+ysGfLNBCjbqdTERQuMxrMAoAVRsqiFHxksfM61HjLZW46HTI7L8CQPTQfOmKRyrQiiGephvOlS31pUegbZHYx2mq2m1nxLlI0IMMrCP9q9u4lculqORKPnB1mII8O3Umg7aKV+xmorSHWDSRxI922ZkZddIzLHukj0qK4yGfF9+Q20GtSsxI1APy9ajYCJiOX36fKgcfYOxWrMgwQdJ105e+rLL311GIL5gA20Z18J15SApHOqk2dARv06VadnbZuM1sasSrIInUHXnoImTyiojb0yJUtmxtdsMfZQWWey4VRBuW87rpoJDLJ9QayHFca113uXH7y5tO0Af2qB7K6nQdaP43he7unvb9ktzW23eRvoQsgRuR51n2ugEwCR1bT46evOuqKdpERtrY4vKxGo8vz8Ary5JXYg/wC//amDFN5Qegn61Gbunr9hUcgqJLlvWfyY61EQOteMD9PpXjD6/tUdkj0YKwYE6EH4Gp7mjeX7H19KFYT76LxKAHTb1E6qOQ1rjjS9isVluWwdpa2fQzFaXgeBCm7aLEC5fvZgDlzMltclueWYS8c8kVguDX8twgbiHHuj963hBOOtAANZxKFrikSCVtllYdGDKIIro6FS7IeDqXtradg19zlYqMua29t+8QgKARbIAza+KNdYqs4QAbSqyXnuJmSENyPCSVD6hFBUqBO+9b23ZS3LARtLasTroJMk68qy2P7OZHe5395bV26s20AQrnMSzGToYG1dkjyQN2VmLtLauMzuLH8xLgLZSWBCl001kEfKtL/CLiTC7dD5yGiHKtDeJwPEdzlK6eXlTbXZ/D4bxJbtkkxmdWuPPmxbXUdKtsNi3LlcqlVjxKxgNmWEAI3iZg6R7qFY69Tr9jD/AMRMF3PELygRmIce/Q1moH4Z91dF/jJhvFh8QP7lymOsSPoa50NRzjn+9WMb0QOzmlTRcA5A15TgSO5lB5c9ev5NQW3jnyH3r3EGBp0qKxS2xqQ83uX50+9QsfQU5zsPzeko+31FA2EiEV6ijUbyDGux08tdJr1hqa9wv9RfP7g0thBGMSMmVY8MeurCQB6DWhbp01qx4uPDaPMl59xEfU/Gq68dBRSIiMtCaeqenP7V7bGg99NuDb/7f9NAGOkTuaTGa8SnJ+30qUQRE0ddDMFMH2U30mVOomhlGp9KbE766VzRyC8M2W6h0AmDqOYK/f5Vv8FiwEwt4692z2zqB7SMq67AElRPnXN8No8jkdPpW1x1sCzdUCF3jlzqOgMhtQ7mGdbi3N/YzKsjQJlJ1/yMk67CveLAXLFwEhZAg3P5fiEMs5ojxAVy/srxW+cTaw5vXO6Z8pUOw0gmAQZHuNbrtee5TLb0CQFnxHnuzST6k10pUDw2W9q+LpyqzEQM2UESemY8v/iNetGNirFlf5jqqr/aD9SNvgK5M/Frww5YXXksAddI9NqojiHfVmJ9T9BQxbkc4q9HRP4g9rrWKtpaTxQRqBAUDXTzJA19axHfaR9ucUOop19yCANBIp8dHcaJbaNHIfClW2scGsC2p7sEktJJLbRG5pVNi3M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8" descr="data:image/jpeg;base64,/9j/4AAQSkZJRgABAQAAAQABAAD/2wCEAAkGBhQSERUUExQVFRQUGBgYGBUXFxUYGBgXFxgVGBcYGBYYHCYeFxokGhgVHy8gJCcpLCwsFx4xNTAqNSYrLCkBCQoKDgwOGg8PGiwkHCQsLCwsKSwwLCwsLCwsLywsLCksLC8sLCwsLCwsLCwsKSwsLCwsKSwsLCwsLCwsLCwpLP/AABEIAP4AxgMBIgACEQEDEQH/xAAcAAACAgMBAQAAAAAAAAAAAAADBAACBQYHAQj/xABBEAABAwIEAwQIBAQFAwUAAAABAAIRAyEEEjFBBVFhBiJxgQcTMpGhscHwI0JS0RRi4fEVQ3KCohYkMxc0U2PC/8QAGQEAAgMBAAAAAAAAAAAAAAAAAAECAwQF/8QAKBEAAgIBBAIBBAIDAAAAAAAAAAECEQMEEiExQVEiEzJhcaGxFIHx/9oADAMBAAIRAxEAPwDMOahOanH00Goxck6om6mhuYmi1ULEAK+rVxTRgxXFNMAApq7GopYvQxMRGMRQxetarwgQB7UNzUwQhPQAMhCcEdwQnhAC9QJaomnhKvCEM6R6N8TOGc3djz7nAH5ytsXN/RzxHLXdTJtUbb/U2SPhmXSF0MbuKOflVSZFFFFYVkUUUQBFFFEARRRRAHMixBe1HcquauQdUWc1DyI7mqppoAEWr1oRC1eZUxFIVmi69AV2NTAsGqKy8LUADcgliayIZagAD2oT0w9qCQgBZwS703UCWegZMBijSqMe3VhBHkuzYDGNq021G6OE/uPI2XEyt49HnG7mg42PeZ4/mHmL+RWrDPwZs8OLN8UUUWsxkUUUQBFFFEARRRRAHNi1UIR4XjmLkHUFixeQjPaqFqBgnNVciNCZp4UD2teSnGDl0RlKjHhqtEarKZY0t4D7J+sLw0pF/j9/FXfQ/JX9UxwKs0Jurgd2+770S7WqmUHF8likpdEIQHhMkITgojAOCAU05qEWJgKPCWe1OVAlnBBIVeFfBYo03tc0wWkEHqLrx4QSpRdCkrR2vhPERXosqN/MLjkdx704uf8Ao64xD3UXGz7t/wBQ1HmPkugLoxluVnNnHa6IooopECKKKIAiiiiAOekKpViquXIOoDKo4qxchPKQxjCt/N7vqfvRM0qRPz5LHYvHGkxkUqlSdfV5SRvJBI5/dk6OKtp0zUfLWgAnMDLQYJBAkyJ966WLG1Ffkxznyx9rIB7pnncjflfzUr4kMF2mOYAsrYDiAfTa+mTle0FsiDB0tsh4qo421VjVcFadnmZpuP6+Hj/VJ4mjHeHn57rxsh0Rb7+qM+pII5j6Kqcdyoti6YmQhkIjTZeELAagD2oTwmSEJ4SGJVAgVgm3gBKVxdMYtUal3ph5Sz3JjD8OxhpVGvbq0gjyXa8JiRUY17dHAOHgRK4UCup+j/H+swuU603Fvkbj5n3LZgl4Meoj5NnUUUWkyEUUUQBFFFEAc9JVHlekobnLjnVKPQXORajkElIY9hzIHu+wq4mmDY8wR8vP6oOFr5THP58lXCMrPzetaxha8hmUkhzYHeJPMmNBoujh+UL9GXJxIylKoBlYAAGiABYADaNh0TNRtp5LCYjFmn/lOPUEIbOKZ/8A5J/SWnW9pNuXJWWVbWO/xhuMrpExcQeXglK3EXNBLmOAvcQ4XPSCi0qjjd2vITH3HvuqV6ubu7DXlPLr/ZQm9qsnFWweGxjXCxH3zGoTBSr8C09DzFlSm9zDDrjY/e6wGpDZKA/VXzodRyBi9RK1Uw9L1SgYrUKUqJmqUtUKCQMlbx6McXFWoz9TA7zaY+TlojjdbP6Pa0Y1g/UHD/iT9FoxP5Iz5lcWdZUUUW455FFFEARRRRAHOnIZVnFCcuOdYq4IasV4CkMqE3h8YW63HxSqhKnGTi7RGUU+zKsxzDqY8RH9EJ1VmxHkCUg16MCr/wDIZV9JHtSpNgIHPf8Ap4qjacK5Kq5yqlNy7JqKXRMylRmYR7vHZDD1ZrlEYBzohRz1Sq9eBAwbnJeuUWo5KVTKBoBVclnlHqOStVyYwbnJvhmMNKo14MFpkeKx+ZWp3c0dVdiXyRTk+1ne+GY9taiyo0gh7QbGb7jyMhNLlvo97RmniDhv8suy32fEgt8dD5LqS6DVM5qdkUUUSGRRRRAHN3FCcrOcqkrjs6yKOchulXe9Dz8ygZ6o1CLl6HJiDK4eg5lbMgA2dDc9VBVHFAi8qSqwr125W9T8k6AVdc+Cs42UayNVR6AAvS1RyNUKUqvhA0BrvWPrVExWekyE0M9aU9wxgdJieXj4boOHwZfpZo1d9OpSbOLsALGOzi19CCM0mB4BdDTYn9zMOpypfE3nifDzheG4Ss13f/i6dQui4FTMMpPICAuqNdInmuVcar+u7OtcD/7d9OT0p1Wz8CF0zhlcPo03C4cxp94CvkZUNKKKKIyKKKIA5iSEJzlJQn1Fxzrnr3oLnrxzlRrkxBMyuHIWZT1iYg7ZNhqvcpnUfNLtqkE3ibKCtHgpNNeBWmNhQNXjXACSQPEwmsLTD5MjKNSCDCVegPcPSgZ3aD4nklnuLnZii18RnNrNGioTZD9Al5BVAgVEyQlqgSGJ1klWT9UJFw2iSdALk+HNBITqtXlDC5rulref6ujf3WVp4Om29Y3gkUhvEe0Rp4LWuL8dqV3Naw3Y8jTutaDAkA9dF0NPpW/lMw6jVqPxgU4jx13dbSFnZ25QYggwHGNtb9Fi+EYA6GQXTJn8zXXjkCHBEpNFIvNw8uDidJJzSIGgv8k3gAQ2m90AuL/GXtkD3tC61UuDk7tz5Oj9gqf8TgcbgnH2g7L4Pbl+DgD5rafRlxE1uHUs3tU5pO/1MMH76Ln/AKO+Kepx7BPcqhwdNoBu0+8LbfR5xJhxnEaFMgsFf1jCNIfd0f7j8FkyKpM043wb6oooqiwiiiiAOUFyC4q5aqwuQdcE4qkIrgqhiYjwlY2txluZzGy5zYDoGhM2k72OiaxdfKub4zitSji6pbMZybHmZFtN1q02JZJ0zPqMjxw3HRcPg3udOUgktgQTOxMgaaLHdp8XVpUnZSabpEPIvBMSAY2Wr1O3GKMw+oA4Ee20bED4wfJYKqK2Kce80Ru+pudgXHXwXSemjE50dS5P/g+XMrNzGpXe68udU7pI6NFucTuh4evk/wDG19OoNKjKtSD1dLvhCLg+y1VrINaiyTPtZjpEGB4Iv/TjPz4w+DGn+iFpMj8MHqsa8oy2F7f4nIGkUy/TNkN/9uaJ3Q8T29xDf8xk8sjP3KxP+AYUOk1arvANb+6YfhsJB/De4nd1Q+WgV+PRJR+UVZGest8N1+mbZ2L7YuxjqlN4GZgDg4WkTBBHO4+K2KsuWdi2ilxJjWaPa8XP8jnXPKWhdFx/HKeHb+JBqCA4TLGkxuddRquZl0kvqVFcG6GpioXIZbg3PkyGtAnM60j+UfmWKxnaZmHa80QQ6mRnc6CXNP6eXhvO61niPaSriYDzL6dUtbU0phr7AyDpMBIvc1lR7qp9Y7utnKA2TOuxsAdlsxaWMOe2Y8uplPjpBcTWfVqF+d1OmPWuDgdWuh1gdBbXqj5mU2tawWkO6kxYnckykCS4RJMsDcx0FwfcbeUKtRrnmYsbADQc4jwW1RMLmEqPzubEzYk8iBsfL4pvF91jnyYbleByLXA2HX6qmFwcZSdQZI/e+qDxDES2qz9bHhsc2py6FHvkydIvGaT3nXF/YEd1og3jc81ufoNwBdicXXiGwymer9SfgtA4bjh6um59sjQDP6/ZC7R6JeEtp4Z9UOn1z7jYZf3lYZcxbNy4kkb0oooqSwiiiiAOUxKq9qJ1XjohclHWB5V45lldrlYtJFgVJJvoi2l2YPiIWgdocK4Vi7KcrgIO0ix810nEUg65IjlIkRAuDdoki55pDGYGabw/KAW2BI2cBMbRzWrTbsc91GfUuOTG4p8nMi/fL9+aw9asS6eq2JmDL3NY3vPqEANG5cQB8Suj8J9FuGZSPrHPc8C5Y7IJ/ltJ8SfIaLr5nXBx9PyrOduqRGYwCYk9V7rpLvBpPyTnbfsx/COY5ji6k93dJ9oFpGZrosTcGdwVtjRIRPVOK6CUWvJprcK86U6h/wBsfNBxjX0xLmECQLkb9At5IWpdqKxcKgMdxzY8JGqrWqnJ1SBRMM4vGJZ6uc5kNjm4Ob9Vl64LqbTWqZhZppDdzLXJNzv9ysJiqmWrSdMQWmfMJmiS4l7u84hzp6mNP0x9laWrkxydJD+TO8gENpZmywCIDScogdSPqite2oScn82+twSOvs7IHqXOzG8F1+RMnUgGNkxgAJbERcSNBI221j3ealVGe2y7aEfmuB12kSOauyKbXE6ztuNfAeCF/Fwx0bG+usQJnTyV6zSG5naWHO0kSAhsFEIx+fJNgTAvGg357JCvTL2zfuguaY1gjMDyEclkMNh893NIpwS0fmcT8h3dOqHiMS9plt26ZIiPFRrd+id7f2Uw+Cp+raHOLWtzWm3tnffZdv8ARRiJwr27NfbwcP6L5+xbwWTFw4mBP59YGkSPiu2ehPFZqNSbGGGPeFTmXxLcLuR0xRRRYzWRRRRAHz//AOqOFg5ab8wFpAyk77TIVcB6VsM9hFak6mZtlnS8GZ0sAbg3stEZi8tKs2qw+uc4OMtHdBBBcABAGl+qUw+Ic91JrGDMCYJuCJ0iNAro44NJ0iuU5ptWzorO3uEYIc7PDQTLnPlx1EX+my8b6TqLan4c5XC9MNjvACI62iFqj8O0PINOlrqGiOehF1R+OYwgOFMNIIsG3F7ZQL3jqrXjRUshmsP2u9fxFhLS2nVHqi6TPfsHAG0zl2mwV+J8LcKjy6qXEgNcQB3pMzz5COnVanxCvkc2oyHND2vkxMtNoiOQB30M3Wd7Y8eJxTg0mJ7wO5ygfVVOKckWqTS4MfwvHjD4qjVPebTeJjcNMGOsTC7TgMfSfTztcHtP5myQRbWPZ3kGCFwar3mwQti7N+j/ABGJph8tYw6OfMuHMAC46mJ2lWZY+SjBJ1Qx6S+OMqtbSpkOFNznucDIzHKA0EWMAXItJ6LO4LvU2Hm1p94C0ztT2UrYRsvyuY6wewy2ReDIBaYvfylbbwKpOGon/wCtvyAVGTpE5fkbexa52tw49U8gXIufAhbMQsD2pP4T2xbKb+Xiqo9iNIxrv/Ef9P0Ww4Whl5SDcNOgkjXzBtyWt44/hMPJbBXMB9xq0a2k5SDGgNiurfLK8i4QR1ZrS+YjINIvsL66RuhDFWECJIE7WtcnUr3Fv7zmgZvYgC8xd1wPhcr2hwdzoLzkpkm24nQ9RMa+5Q3eiCg/IA3qOABLnFwAMAZmm0NPtaHoslToFsvquBeLht7Exr0+7op4aA0adx2a4lxEDQ63VmtMX1ECdegjpEfeslG+ZA5JcRRQVcxkCANosB8IuhGkSTFg65IP3I0RC8NN7je9za02XrSHd1ogbeKsv0VV7KNwdyAbkaj3j4roXom4q2lUe2q4D1gDQR7Mj5LSnMIyEkWInw/uPirYCk8mBLfxhlA5aD3/AFVGTlGjHwz6RUSvC6BZRptcZc1oBPWE0sBtIooogD5XFB+MdUrOa1sU3MySXOJuZNhEdEtS4KxhpMBJzOaXkEWmO6IJixuf6onCabaVAVCcvfc2wyuJmBINj4bLBtxZFRzhIMyDodemtltxxjGKUejLklKcm32Z/G8Bw7e6KhaZsS8zfpt8OaFh+y1K2YtOabl3KY/N4KmG4c149bncWk3baZz3vvsnK+YCKZPdMxIJi+0ydeSnS9FVteRTjfCRRoEsa0g/mDr76i4NihdsHRii4j2g06g6t6JmviKr8LUPQzfcOHnpNvJK9rHZjSdF3UaDnHmTTKql9yZfj5VCP+LsLcokE9PLWV3fh+JYabCwjIWNLY0yQMseFh0hfNpC6X2IZVaxjXYh9NtQEtpgNcLTL3Z2uDAS0iQJMEmBBMWpZHXoEoYV+zPekTFtGDqNJ71QtDOrmnM5w8BYnm7qsb2TdmwdE/yke5zgsZ2j4eKxqPbWfUqU2kkOcHtcwamm4NbGWZLYiASDZP8AYZ04JnQuHxn6qvNBwVSDep8ozuVYTtJhZYXcwREcmvufeAs8GJHjAHqiCQJkDr4LOmM5biL0G9D9StowfCs9P8V3dLg8gEXBaIOk26zutZqN/AI5OPzW28LxM0qbpjuNEkX0i1vuF1HHcVylSD0WtoMOUTJ1IBMXAgEjmBCB61zidDuDeI66f2XlfGDXNJ10tYwbfZSj8WZho3kdDBJttvzUkkuihu+x6nii0QTpMA6CPDXkUCpiS72ZgaEnXTbTUJWjQzRrpyIGs2jW6dZVa3efK2+23xUiNg6eGmJJJ2tcix+SfwotYm1omZ8SdNUp6w2trrGxvEncapqg3NMmxFxqJG56IYIJWMtLWkXnTmba+PJbP2LwPra9HNHtNcfISVrAAEaZRJJiAFsnYCqalfDlp1LXA9ALqjJ0acfZ25RRRYTWRRRRAHyKe9QqNJa1rXy2mHz3pgwH94Jmvg2NrhzhZzGkFsWMAEZQYIiPGUD/AAGo8hxpywuJkOzNiTYOJJB8Vn+Hdnz7bz7OjjeRAgT5fcLdjxqlf9sx5Mjt1/QHh3B2+oeDU9XmlzBczlE5jJteNFkaHAhma51e5gGADbS0+SA/h1d7gJOVwuZ2gTHv2TdPs+cjmuqPIzZmmzoIJIjnbbwRLGl5/kUZtrr+DH8T7PgMef4ju9+xBuDfZwH3usF2iYPV4Yg5vwGDNBvlcG6++yynaeDhzE316G0a9FhcTVnA4bmBUE+FRxhVTVFuN2a9Us7zXROB4j1opPpQ5zaeRzb5mENLA8NaC4iIIc0GHAzFp53X9op7B2aPep48jxzbQZYKcVZvvGK3qc76jgaj6Xq2t7weXPp+re97Xd4ANzGXAFxIgRMU9H1T/tnDlUd8mrTWNJMASTsNT5bp/g2JfTa9rXO1LyBsBvcwVHK3l7IxSiqR0zPGqxPHH03tb+I0FhmJBnnosDwzhuIxbXPpMc9rTBJfTp3gG0kTYj3pHiuDxFC1Wk9gOhfmc0+DtCqFiXslb7owzh+E/o4rI8NoPNFhzAAgAa6CbJWq38I2jVN8G4nTZRa1xvfxFzoTzgaLoKlX6KZq4/7G/wCFE6m55bSDaenyKN6g/lZO+Y3k3FgLBC/6io2IbeNZIuLj5aq7u0gIhrN7QOc+SN3or2+wlPCu0MmROuoG1jOxTRwgaJty+wRPzSGGxlUuaXiBc3gc7a+KaNcuhuhmx2RbCkEjMRAgfA+SM1kFt5jYC1j0+qq8Ad1uaSC10wL6928nyKrhq7nfhsu+eoABAuTy0T6Qds9xuHzioMxDGNcSSbT+Uc4m/uT/AKNcaKT6RzAhj9RymEjjC31bqbTmmS536nxp4D6KdiqJaMrxdju8edwQR5LK7k78UalSVeT6VBXqHQcC1pGhAj3IiymgiiiiAPmDCte1tniCBIIzA2E6fPRM1a7hAJIiYABAEdCJvPzWLomo4d5shrQJ7vW880//AAfORO1iPy7zbRdSjl2eu4uRLsxi+hmLNuPirjioBN7ZxOUxqXEW2NtdkPG4cZTIE3scuxbcn4ob8I0l1j7Q0HUzMdD8UUFtC3EcZTqh2neLp735soiJHMc1gqdN9TDMaBDWPq942EloIbPPU/3Wxjh1MEQJvsC20C1zfQ3WMGCBENc9rSbtDiL7GJvofcqsuNyXBbiyqL5Rq1bVbR2N7P8A8ZVFPNla1uZx1dlBAIaNzfy16LXq2DdmgAyr4Ku+mZGZpabOEgtPQ6qiSe5mptNHeMDwqlhmltFobA9sQXHxqanygdFzLjVMNx+JAsHF52/OA75lDw3bnFADNUzj+em1x83QHH3rHV+IvqVHYhz6YdUc7UgdDDBMDYeCjTXYN30dC9GGK/7V7RMiq6Y/mYzKf+LvcmO0/bGjRDqbS2s9wLTTEFgkEfiRbf2bnnC5WOI+ra4NqyHQHMaagDh10BjkVRvFGN0At0P1KlGKb5YXJKkh2oyKZHRecJq0G0mmox+Yl3eGW8RAE66hIVuKOqCAQ0I1CMtNkNIDydQCcwEze2nVXzkuNpWo8VIyk4dwgPe2CWyWtNgJ1YfKOqdwuDpA2q0zGoeXC06QbGFr1VrjRYzKYD3PJvBmBGnIJqri6ZFe3/kc0tPdsBqRfnZQ3vyweOL6T/sz7+FuLQKdSiLH840F+RsJ+KtheHNZGavRmW6OJudrD4rXKVZmSmCXSG1c8akk/h3915TDMaC/Dui7Iz3aZyk96AbkiyPqP2geFembEcRh2HvVTUM2axkXNgJd4SIS3+MAgCmz1NJxdmM992UgETrusaxtV1N2Wi4A1A+SCAADMbdNJ3TtLDtpw97xUfq0RDWkmZG8p/KXYvjHrgYwvdALxE2Y07A6uPkYV+CYkurGbAt9+VxHyIS+Yky4mfuCE7gQPXbWB/5R+yk40itSuX4PonhFTNQpEfob8gm1jezpnC0o/QFklgNxFFFEAfM+ApvaxwcY5wLcyR7/ALsjeuEki40s6wsNelvFIt4814eGjX+Q7gacygVeJGfZ1nlvfl5eS6a5OY+DJYutb2j13sQ25Gmw+9RnFwba5xcae1qDH0WP/jajgZJ0FwHb2025SpUqOOa7j3g6wtEybxdMjYUuI1Jvm91rW8PgsdimQGmTIO889Ou6fcHEGMxu74i4F/lzSRwBymZ7p0066eG9kpWwVIwrnXOo5c/2VWgXuYM6R1jZZh3B4cZHy/m/cI9HhGndPnHNseHtKvay76iRrNfDuvAMBLeqPJbu7hmZuloF5Gp8dD5pB/BxnFibmRv7MgXAEqDw2TWejW24Qpmlwwn97LY/8PA1B3GgaRprtoV5Tw0GIOxt/qbe1tyrI4UiD1DEMNgACD8Df6fVGZg2zemCA73XuO70TTgYixiIBgajY+PNCfTMb67kWmNJ0Vu2ircyjKbWzlEFwLZBm4EzFuXxV4AFspBixEjU6AwQZVhhydBoRfW0kaeCLh8IY9mYgbiDyny8kUJsJhKozwGA+LGxzNonSU/SLqTXZXU2Am2RhGo3Jv7+SDVpZWmYmxHezRafP37pfEvdUl21tOUjWNfFJkk2hg457gZdIsZNthp0VPUGTJPMSI/sF7So20JI3/a0clV9YRI+WnO3KyEqE3fZakTpPW3VXweIBrmTEFo8ZBhDoD7/AHXjmxUY46WnqWm3wKjInFn0J2FxGfBs/lke5bAtQ9GVecKR+l5+K29c+XZ0F0RRRRRGfMuGdRY7uAGQO9ESIN4jfWVdtVpaII5Ex7tpG61XBuc2wAhsjU3jc9UxRxhFt77nXX910Yy8nOmqdG106DQ25IhusgA3Omlv3VqrWgHKRZl50OXnfcbiy1qhi3GNIBjre49xRRxNxE6TLTAHhYaclKyBsYIl4ge1MOvIymL/AGChPonvd1hBOhac0XtcWuPfZY7D8RfEuJMhu/gDt1Q6GOd3wHOiwvGtzYREQnYGZc0guAm4nQQO8wXGxsVZoMwSToW5iAYGWdTffTosdT4gC4G4MDwsZ521PvRaeK3EyBO0Gx2IMFFjMkyq0CTlAMAnYmIBjy36pDEUQYOYEhwuJInKbkaxCZw1ZztBEgGJtvMgBDfVuW9WEax7Q1JMlKxtWhOrhySb7nVpB70EA3B2JQxhAYPdd8+c23ssi+sYnk4AyBYhrtI1+CrSqmcp9rfkbfDQqW4jtQk/Cw3QQP5TqCdZtyv1Co3CQTl3Fh3ZOWBEzfyTdCo178u5iZAgl2Ui4I3KsaRMEnRpJI3vy0n3JWPaKtwZAMNi5EQBPsuEg673n91ep3TZ25tIIvJNxoAUVj5DsoAiDfkSRtrbnKA+r3o0mQIAGnPpcosBTFNJnMSIAjTrcHQq7WhpO5H5YgHUTHK4XlV/ey7lutxdpIQQZJtsJud9PHzQIOap6zYzaAgh0OMgzz8/hqhVDE6/1BB8tVelSkyOqYi7nxvHMfuoaslo1ubczAKAyqJ3RSSXsA/V/wDkqMuETi7Z2n0S15p1m8nD5Lf1zD0P1iX1xzAPyC6eufP7joQ6IooooEj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500501" y="1713575"/>
            <a:ext cx="826249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tx2"/>
                </a:solidFill>
              </a:rPr>
              <a:t>Limitation </a:t>
            </a:r>
            <a:r>
              <a:rPr lang="en-GB" sz="2000" b="1" dirty="0">
                <a:solidFill>
                  <a:schemeClr val="tx2"/>
                </a:solidFill>
              </a:rPr>
              <a:t>in comparative trial design (e.g., an implanted device):</a:t>
            </a:r>
            <a:r>
              <a:rPr lang="en-GB" sz="2000" dirty="0">
                <a:solidFill>
                  <a:schemeClr val="tx2"/>
                </a:solidFill>
              </a:rPr>
              <a:t> Comparative clinical trials may be precluded due to ethical considerations. The use of historical controls in the trial or patients as their own controls (pre- and post-surgery) may be required to evaluate </a:t>
            </a:r>
            <a:r>
              <a:rPr lang="en-GB" sz="2000" dirty="0" smtClean="0">
                <a:solidFill>
                  <a:schemeClr val="tx2"/>
                </a:solidFill>
              </a:rPr>
              <a:t>outcome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tx2"/>
                </a:solidFill>
              </a:rPr>
              <a:t>Limitation with Device: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Some endpoint definitions in device trials may vary from device to device (e.g., AF burden calculation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Memory </a:t>
            </a:r>
            <a:r>
              <a:rPr lang="en-US" sz="2000" dirty="0">
                <a:solidFill>
                  <a:schemeClr val="tx2"/>
                </a:solidFill>
              </a:rPr>
              <a:t>capacity may lead to missing </a:t>
            </a:r>
            <a:r>
              <a:rPr lang="en-US" sz="2000" dirty="0" smtClean="0">
                <a:solidFill>
                  <a:schemeClr val="tx2"/>
                </a:solidFill>
              </a:rPr>
              <a:t>episodes and </a:t>
            </a:r>
            <a:r>
              <a:rPr lang="en-US" sz="2000" dirty="0">
                <a:solidFill>
                  <a:schemeClr val="tx2"/>
                </a:solidFill>
              </a:rPr>
              <a:t>may lead to inaccurate information </a:t>
            </a:r>
            <a:endParaRPr lang="en-US" sz="2000" dirty="0" smtClean="0">
              <a:solidFill>
                <a:schemeClr val="tx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Device </a:t>
            </a:r>
            <a:r>
              <a:rPr lang="en-US" sz="2000" dirty="0">
                <a:solidFill>
                  <a:schemeClr val="tx2"/>
                </a:solidFill>
              </a:rPr>
              <a:t>date stamp resets may lead to inaccurate information re: endpoints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20" name="Picture 2" descr="C:\Users\Gemma184\AppData\Local\Microsoft\Windows\Temporary Internet Files\Content.Outlook\BPS53G8B\NWSTC_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835986"/>
            <a:ext cx="838055" cy="97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19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80975" y="5638800"/>
            <a:ext cx="9324975" cy="1057275"/>
            <a:chOff x="-180975" y="5800725"/>
            <a:chExt cx="9324975" cy="1057275"/>
          </a:xfrm>
        </p:grpSpPr>
        <p:pic>
          <p:nvPicPr>
            <p:cNvPr id="10" name="Picture 9" descr="NIHR"/>
            <p:cNvPicPr>
              <a:picLocks noChangeAspect="1" noChangeArrowheads="1"/>
            </p:cNvPicPr>
            <p:nvPr/>
          </p:nvPicPr>
          <p:blipFill>
            <a:blip r:embed="rId3" cstate="print"/>
            <a:srcRect l="31596" b="-21622"/>
            <a:stretch>
              <a:fillRect/>
            </a:stretch>
          </p:blipFill>
          <p:spPr bwMode="auto">
            <a:xfrm>
              <a:off x="5334000" y="6095999"/>
              <a:ext cx="1831578" cy="61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" name="Group 4"/>
            <p:cNvGrpSpPr>
              <a:grpSpLocks noChangeAspect="1"/>
            </p:cNvGrpSpPr>
            <p:nvPr/>
          </p:nvGrpSpPr>
          <p:grpSpPr bwMode="auto">
            <a:xfrm>
              <a:off x="-180975" y="5800725"/>
              <a:ext cx="9324975" cy="1057275"/>
              <a:chOff x="-114" y="3654"/>
              <a:chExt cx="5874" cy="666"/>
            </a:xfrm>
          </p:grpSpPr>
          <p:sp>
            <p:nvSpPr>
              <p:cNvPr id="13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-114" y="3654"/>
                <a:ext cx="5874" cy="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" name="Freeform 5"/>
              <p:cNvSpPr>
                <a:spLocks/>
              </p:cNvSpPr>
              <p:nvPr/>
            </p:nvSpPr>
            <p:spPr bwMode="auto">
              <a:xfrm>
                <a:off x="-6" y="3711"/>
                <a:ext cx="5760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760" y="1"/>
                  </a:cxn>
                  <a:cxn ang="0">
                    <a:pos x="5760" y="7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w="5760" h="7">
                    <a:moveTo>
                      <a:pt x="0" y="0"/>
                    </a:moveTo>
                    <a:lnTo>
                      <a:pt x="5760" y="1"/>
                    </a:lnTo>
                    <a:lnTo>
                      <a:pt x="5760" y="7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A7EBB"/>
              </a:solidFill>
              <a:ln w="0" cap="flat">
                <a:solidFill>
                  <a:srgbClr val="4A7EB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" name="Rectangle 6"/>
              <p:cNvSpPr>
                <a:spLocks noChangeArrowheads="1"/>
              </p:cNvSpPr>
              <p:nvPr/>
            </p:nvSpPr>
            <p:spPr bwMode="auto">
              <a:xfrm>
                <a:off x="84" y="3710"/>
                <a:ext cx="930" cy="4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Gill Sans MT" pitchFamily="34" charset="0"/>
                    <a:cs typeface="Arial" pitchFamily="34" charset="0"/>
                  </a:rPr>
                  <a:t>LCTU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Rectangle 7"/>
              <p:cNvSpPr>
                <a:spLocks noChangeArrowheads="1"/>
              </p:cNvSpPr>
              <p:nvPr/>
            </p:nvSpPr>
            <p:spPr bwMode="auto">
              <a:xfrm>
                <a:off x="84" y="4136"/>
                <a:ext cx="1032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Gill Sans MT" pitchFamily="34" charset="0"/>
                    <a:cs typeface="Arial" pitchFamily="34" charset="0"/>
                  </a:rPr>
                  <a:t>Liverpool Clinical Trials Unit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7" name="Picture 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728" y="3834"/>
                <a:ext cx="936" cy="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9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344" y="3806"/>
                <a:ext cx="852" cy="4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9" name="Picture 2" descr="banner_bkgd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90141" y="477819"/>
            <a:ext cx="8074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tx2"/>
                </a:solidFill>
              </a:rPr>
              <a:t>Positives in Designing Clinical Investigations of Medical Devices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4" name="AutoShape 6" descr="data:image/jpeg;base64,/9j/4AAQSkZJRgABAQAAAQABAAD/2wCEAAkGBxQTEhQUExQWFRUXGBgYGBgYGRgYHRgbHBgWGBYXFxwdHCggGBwlHBcWITEhJykrLi4uFyAzODQsNygtLisBCgoKDg0OGhAQGywkHyYvLC0sLCwsLCwsLCwsLCwsLCwsLC0sLCwsLCwsLCwsLCwsLCwsLCwsLCwsLCwsLCwsLP/AABEIAIsAtQMBIgACEQEDEQH/xAAbAAABBQEBAAAAAAAAAAAAAAAEAAIDBQYHAf/EAD8QAAIBAgQDBQcCBQIEBwAAAAECEQADBBIhMQVBUQYTImFxMoGRobHB8FLRByMzQmIU4RWisvEWJFNjcoKS/8QAGgEAAgMBAQAAAAAAAAAAAAAAAgMBBAUABv/EACgRAAICAgIBAgUFAAAAAAAAAAABAhEDIRIxBEFRBRQiMmFxgZGhwf/aAAwDAQACEQMRAD8A6IxqC4fOlmmh7tYkpGwog916iDV7daoQartjEOJmvFNMn8mnqZqDhE143596dHKmkda6jhr0lp5SoyINccSq1TW0JIA1nl1ocGrfgi6M565R5aAsfmPnTcUOcqFZZcI2GYLh6gS3ibpyHl507FJczWu6NtVz/wA0FM0pB0SIhiRGvWn2xK5iYSQsnck8l+NF4ZOoyjkPznWxjSh0jMlJy7K7F8It3JgZG5Mo+oGjVmrttrblHEMvwPQjyrW8Uwy3psM1xdA7FPDmSYKZ40DbGIMc6re0mFGW26j2Tk0/SQYHuI+dV/L8ePDmu/8AB/i53y4voqrRohTQls60QlZsS+yQmrzguLgiqI0Tg7sGrGGfGQnJHkjcqa9oDhmIkRR9bCdqzMap0KlSpVJBhbWwmorzRRDChLprAkbaBLtzSh3en3TrQ5NIbDod3lE2daq796BrVhw25KzFEjnHQVl6aUmqcUx1AqaARBtUZFSXBUTVAVDS1aDgrg4dY/VcB9c37ZazjGrXs7ifEbP6zmXyYDWekgfLzp/iz45NiPJhePRd2R4bYEkzMbidQaPeJ8Q5aVDaHdgqD7z130E7U1Z5sDr02rXMsntNpHr9aquOmbUdWX5SasGb8/eqPjGIzNA2X5nmfoPjSvInWN2NwRuaK1RU1sVEBUk1lJGkyWkulNQ1IVpiQLLbhWJiK09tpE1hLDwa1vCsRmWK0vHnaopZ4VssKVKlVoqmHuUNfFFOKFu1gTNuIBdWgrx9KOvChbi86rMcij4viQiE9AT8Krf4XY93N3MxMtIDGdxqAeVXeMw4YEHnINTfw+4EtjvJAaWJHp0qxjlHg4vt0RNO0/Q1RTTaKhej7zDlQF65XSSQmOwW6aguGpXbWh7pkUpjUhhM1blO6t5B7dwS5/Sp2QHz3NVuATNdRerCfjRGMvkuzdSTRx+mPICat8QzD8bdIDDOOsww98EH30Z/x1SP6bT0lfr/ALVmw81IrUyHk5IqrFS8eDd0W97izOCIyjyMk+poJjNDhqkDedRLJKX3ErGo9D5p4NRipFqESSKKmWolNPmmxAYjyq44HiYMVT0Rg3hhT8MqkLyRtG2DClWK4j34dmwt4W8zTcVlDDNlQ5lnaZ1HlSrXUG1ZkvIk6E5oS/RLGgr7b152R6GKBrq0PdNE3DUE0hoYiAJVpgEgaafv6UImlS27oqFpnPaLO5c6UDebWo3fXeo7rxRuVgpDHNQFa9zzrULUIdBPDbwW6hPJl+E61JxBSGccwSPmftFVznpR+Pui5bW6NyMr+TAb+8RTIq4NfuLkvqTBbZiplagsLekgb1af6Oc2RwzIJZACDp7RU/3R0qFFvomckuwc3IipBcoTvaibFgb6VCTBZaJcqe29VeHxQPSj7JnajQLCw1Pio1FSAU1Cxs0rmICDMfQDqToAPM0PxDGpZUu7BR9fIdTWR4r2giSQc5BCLP8ASUwC7f8AuMCQP0g/G34uGWSWuiv5OZY4/k33CuLrkIJDPmJeNQGOuUHmAIE+VeVzDgPFmVW8ztExGkb0q3V42jCeaVnT7tC3mOtK5eqJrvlXknI9ZEiczUJNTA1A7UtjEJ/+9LNNRO5FNz+dCyaCA5/akzVGr1493pXIijxjUbt8KY71C9yiJoczV5hMaFLK/wDTcZW8ujjzBg/Gh7jUFiblHHshq1QXgz3WLRG/WsHkQdVP0ojhfFB/qLfiC/zBrvAnXn6j0qifFFwoP9S2QbZ6gGe7P2+FbzspwWyF7/K9zMCwgHdjJIYbETEb6VbxYlJ/2U8+bgt99Ge7ZYLEWrzphrNy6pAdCgDaMJjTXQzrGgE86wN7h11wTevZbms2oIKdCzHQcj5A13m9cFxGCg2x/cXgaDSM5M+fs+h51ie03CjcIZZZwujKpEzIM88sQR5Cr8ccYfajLnnlLTZhcNhFtXLRs3LlssQCS/eT5gAKDpO46b11bh/CxdKkXT3Y3ICzMbH9P/5O/Kshw/sJccy+bXmf5fvlpb08NdD4NgLVmc9xmZhqJOU6AGBuetdLFzd0DHM0qTLv/h6GzlQAbQW302M/m9c84r2lW3mFsBiujMTlRDMeJuevIV0XB37bBraQIG3OORj1Hyrgfay69vE3bbMTldsoiInxchrIbej+Wjkkr9DvmZQWvUXFuJs7FmOZuTHQDytr/b66mqZRnJ9/z5/GkgnSfT70x7uWPvOvu9PrWlihGCpFSUpSew9HygbmfTfnXleYJGYSYHSTyr2rakqEOr2X1jtR/mpG4DSp5bkZgN+cVaWe0CnzGklCLg575SSNucVzlcLIBkqZkSOe/PmYpmOtMp3MjXXQg7TrWJk+G45LSo1oefki9u/1OqYbjNt/ZcH0IqY4keVclxXELjZc/iAbTrOvr1mKe3GHU6XWX2eUjT2uZqlP4a10y5D4gvVHUzeHlUfezpXPbPaK9yuI0fqB2jqI1qb/AMSYkxltC55pnI+IHnVZ+DkTLK83F6nQEvQK8zisbY4xiYJZbCRya6Mxj/FST8eleDtI3NrIPqT9xUfI5fZfyT87h9zYG5Q1y7pWQv8AaVtIZdjrl9f8j0HxoF+Pud7kbbD48vvTI+Bk/AL8/Evc2zXqr8ZiVG7AepFY+9xdj/c3z8xzb7UHex5JBjpz939oB+dPh4DXbES89PpGhxOOBPhk+agn5itt2A4m+WClwAnKSpuCJiGIUx1E+Vc14bxBijLsodSwHMEMsTM7xzFH8G45esXRcRoIA2zQQGBKnMSToTtVlYFHoqZMzyLdHasFhkS43tOZJBfOcpjlnJ+VT28cALniysxX4lVzeuxojFcSW5hrd5QJdQQRymB+etYl+NMMd/pssqUzZwr5laM3jYmCpE6gCCI11p0MZTkw1OP38Szph7SKLdzurt265hWK5lIAElYjeKosRx2wlvPjcdcJLXFNnCjKpyOyaOssQcsg5xvVD20tEHHW9YPc4oKOYDC1d9TN1fclYbHjuc2HzAhXBJAglsoGs8geUdaltkximdw7A22w2JAZCovd6A5H9QI4a1cJOrylxfFrOWs5/F3Ci3jc0aOgPvGn3qx7P8SD8N4ffnXDXEttv7OY4f8A6Xst7qsv4x8PFyzYvTEGCfUR9QK7HLYMutnJrbk+v5p5zU2Gw0mbmi/MxUuFcKDkWTtJ5HYH4VLg8OWYl2GxJLGAuntHoB6fGrtpdim76FYukiBIAOgilTcRxMIxFs6fqIEt5wdh0HxpUXKXuDx/BSoLgME6AiJ12mB+da9u47XmDEGdfr+a1NYbSJ5xBHx+ED405HBkuJ320OsA70KWtMbe9oDOJJifX6Uy7cUhdBpM8pmP2qbELbB0nyB+Xuoe/aG88vz6UuaYcWiTCMovWiF2uJodQYdTBB5VqePcTuG5fDswCXrgCBtB4ogLsAMoEAdd6yOGJDo36WU/BgftWjxF1TxJgxGVsZJjQQ1wwW1PLKaVpbolrY7C9n7t0FmPdqdgVLH1ImB6b6VT8Z4ZdsMoYhlYFldZho9r0YaSPMda7Dj+AsL0tcW3bCjKzMFC+1m57nQzzEDlWT7S4xLITMGIa8zW1yiWUKwJKspgHMnLceRqos+RsNJHOipO5+35tTVXl+davcdxvO0rbVRAAXKAo84GpbXfT0qrKgnMYXX2VECNdutPhKTe0FJJLTBnpobyqRwNt6aDFMBCeGnW4P8ADNr/AIOrfSalsglgoj2o95IHuqLCPNwAf3K6a/5Iy/cV6QeREzp7xp586F9HI712LYDhuW+cot5hLdAxH1XSOgoVcTbZFuK0W29kv4ZEnKddNdx5Gah7JcUsXuHXLT3EViuaGMMAQD7J1PTSq7jiNibCNhmDLPhyyOYQ89CqggqeTGhxSvTF5EB9r8IDew7HRXFzD3DuAt1TbBPWGcEegoXhXY+x3jJiGbEMgDHPKDN3lwNBGrrAWZbc0V2iwlwcOP8A6loo/IgQ+w00ChgQOQUU24O/UXJRVfu7gZgXbZGAAJCoCygHfQnnQ5tActaDeIqiobNgZEYlQlkKFzMnOFMkFWMA7jWtFxz/AM3wbMBrkR45jYx66GsVgMe+e2LykuSwDsxUDLmKBbe0yN9N/juOwjB8Nfw51ytcWPJj3if8rge6gxs6PscjtKltSLjag+ysGfLNBCjbqdTERQuMxrMAoAVRsqiFHxksfM61HjLZW46HTI7L8CQPTQfOmKRyrQiiGephvOlS31pUegbZHYx2mq2m1nxLlI0IMMrCP9q9u4lculqORKPnB1mII8O3Umg7aKV+xmorSHWDSRxI922ZkZddIzLHukj0qK4yGfF9+Q20GtSsxI1APy9ajYCJiOX36fKgcfYOxWrMgwQdJ105e+rLL311GIL5gA20Z18J15SApHOqk2dARv06VadnbZuM1sasSrIInUHXnoImTyiojb0yJUtmxtdsMfZQWWey4VRBuW87rpoJDLJ9QayHFca113uXH7y5tO0Af2qB7K6nQdaP43he7unvb9ktzW23eRvoQsgRuR51n2ugEwCR1bT46evOuqKdpERtrY4vKxGo8vz8Ary5JXYg/wC//amDFN5Qegn61Gbunr9hUcgqJLlvWfyY61EQOteMD9PpXjD6/tUdkj0YKwYE6EH4Gp7mjeX7H19KFYT76LxKAHTb1E6qOQ1rjjS9isVluWwdpa2fQzFaXgeBCm7aLEC5fvZgDlzMltclueWYS8c8kVguDX8twgbiHHuj963hBOOtAANZxKFrikSCVtllYdGDKIIro6FS7IeDqXtradg19zlYqMua29t+8QgKARbIAza+KNdYqs4QAbSqyXnuJmSENyPCSVD6hFBUqBO+9b23ZS3LARtLasTroJMk68qy2P7OZHe5395bV26s20AQrnMSzGToYG1dkjyQN2VmLtLauMzuLH8xLgLZSWBCl001kEfKtL/CLiTC7dD5yGiHKtDeJwPEdzlK6eXlTbXZ/D4bxJbtkkxmdWuPPmxbXUdKtsNi3LlcqlVjxKxgNmWEAI3iZg6R7qFY69Tr9jD/AMRMF3PELygRmIce/Q1moH4Z91dF/jJhvFh8QP7lymOsSPoa50NRzjn+9WMb0QOzmlTRcA5A15TgSO5lB5c9ev5NQW3jnyH3r3EGBp0qKxS2xqQ83uX50+9QsfQU5zsPzeko+31FA2EiEV6ijUbyDGux08tdJr1hqa9wv9RfP7g0thBGMSMmVY8MeurCQB6DWhbp01qx4uPDaPMl59xEfU/Gq68dBRSIiMtCaeqenP7V7bGg99NuDb/7f9NAGOkTuaTGa8SnJ+30qUQRE0ddDMFMH2U30mVOomhlGp9KbE766VzRyC8M2W6h0AmDqOYK/f5Vv8FiwEwt4692z2zqB7SMq67AElRPnXN8No8jkdPpW1x1sCzdUCF3jlzqOgMhtQ7mGdbi3N/YzKsjQJlJ1/yMk67CveLAXLFwEhZAg3P5fiEMs5ojxAVy/srxW+cTaw5vXO6Z8pUOw0gmAQZHuNbrtee5TLb0CQFnxHnuzST6k10pUDw2W9q+LpyqzEQM2UESemY8v/iNetGNirFlf5jqqr/aD9SNvgK5M/Frww5YXXksAddI9NqojiHfVmJ9T9BQxbkc4q9HRP4g9rrWKtpaTxQRqBAUDXTzJA19axHfaR9ucUOop19yCANBIp8dHcaJbaNHIfClW2scGsC2p7sEktJJLbRG5pVNi3M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8" descr="data:image/jpeg;base64,/9j/4AAQSkZJRgABAQAAAQABAAD/2wCEAAkGBhQSERUUExQVFRQUGBgYGBUXFxUYGBgXFxgVGBcYGBYYHCYeFxokGhgVHy8gJCcpLCwsFx4xNTAqNSYrLCkBCQoKDgwOGg8PGiwkHCQsLCwsKSwwLCwsLCwsLywsLCksLC8sLCwsLCwsLCwsKSwsLCwsKSwsLCwsLCwsLCwpLP/AABEIAP4AxgMBIgACEQEDEQH/xAAcAAACAgMBAQAAAAAAAAAAAAADBAACBQYHAQj/xABBEAABAwIEAwQIBAQFAwUAAAABAAIRAyEEEjFBBVFhBiJxgQcTMpGhscHwI0JS0RRi4fEVQ3KCohYkMxc0U2PC/8QAGQEAAgMBAAAAAAAAAAAAAAAAAAECAwQF/8QAKBEAAgIBBAIBBAIDAAAAAAAAAAECEQMEEiExQVEiEzJhcaGxFIHx/9oADAMBAAIRAxEAPwDMOahOanH00Goxck6om6mhuYmi1ULEAK+rVxTRgxXFNMAApq7GopYvQxMRGMRQxetarwgQB7UNzUwQhPQAMhCcEdwQnhAC9QJaomnhKvCEM6R6N8TOGc3djz7nAH5ytsXN/RzxHLXdTJtUbb/U2SPhmXSF0MbuKOflVSZFFFFYVkUUUQBFFFEARRRRAHMixBe1HcquauQdUWc1DyI7mqppoAEWr1oRC1eZUxFIVmi69AV2NTAsGqKy8LUADcgliayIZagAD2oT0w9qCQgBZwS703UCWegZMBijSqMe3VhBHkuzYDGNq021G6OE/uPI2XEyt49HnG7mg42PeZ4/mHmL+RWrDPwZs8OLN8UUUWsxkUUUQBFFFEARRRRAHNi1UIR4XjmLkHUFixeQjPaqFqBgnNVciNCZp4UD2teSnGDl0RlKjHhqtEarKZY0t4D7J+sLw0pF/j9/FXfQ/JX9UxwKs0Jurgd2+770S7WqmUHF8likpdEIQHhMkITgojAOCAU05qEWJgKPCWe1OVAlnBBIVeFfBYo03tc0wWkEHqLrx4QSpRdCkrR2vhPERXosqN/MLjkdx704uf8Ao64xD3UXGz7t/wBQ1HmPkugLoxluVnNnHa6IooopECKKKIAiiiiAOekKpViquXIOoDKo4qxchPKQxjCt/N7vqfvRM0qRPz5LHYvHGkxkUqlSdfV5SRvJBI5/dk6OKtp0zUfLWgAnMDLQYJBAkyJ966WLG1Ffkxznyx9rIB7pnncjflfzUr4kMF2mOYAsrYDiAfTa+mTle0FsiDB0tsh4qo421VjVcFadnmZpuP6+Hj/VJ4mjHeHn57rxsh0Rb7+qM+pII5j6Kqcdyoti6YmQhkIjTZeELAagD2oTwmSEJ4SGJVAgVgm3gBKVxdMYtUal3ph5Sz3JjD8OxhpVGvbq0gjyXa8JiRUY17dHAOHgRK4UCup+j/H+swuU603Fvkbj5n3LZgl4Meoj5NnUUUWkyEUUUQBFFFEAc9JVHlekobnLjnVKPQXORajkElIY9hzIHu+wq4mmDY8wR8vP6oOFr5THP58lXCMrPzetaxha8hmUkhzYHeJPMmNBoujh+UL9GXJxIylKoBlYAAGiABYADaNh0TNRtp5LCYjFmn/lOPUEIbOKZ/8A5J/SWnW9pNuXJWWVbWO/xhuMrpExcQeXglK3EXNBLmOAvcQ4XPSCi0qjjd2vITH3HvuqV6ubu7DXlPLr/ZQm9qsnFWweGxjXCxH3zGoTBSr8C09DzFlSm9zDDrjY/e6wGpDZKA/VXzodRyBi9RK1Uw9L1SgYrUKUqJmqUtUKCQMlbx6McXFWoz9TA7zaY+TlojjdbP6Pa0Y1g/UHD/iT9FoxP5Iz5lcWdZUUUW455FFFEARRRRAHOnIZVnFCcuOdYq4IasV4CkMqE3h8YW63HxSqhKnGTi7RGUU+zKsxzDqY8RH9EJ1VmxHkCUg16MCr/wDIZV9JHtSpNgIHPf8Ap4qjacK5Kq5yqlNy7JqKXRMylRmYR7vHZDD1ZrlEYBzohRz1Sq9eBAwbnJeuUWo5KVTKBoBVclnlHqOStVyYwbnJvhmMNKo14MFpkeKx+ZWp3c0dVdiXyRTk+1ne+GY9taiyo0gh7QbGb7jyMhNLlvo97RmniDhv8suy32fEgt8dD5LqS6DVM5qdkUUUSGRRRRAHN3FCcrOcqkrjs6yKOchulXe9Dz8ygZ6o1CLl6HJiDK4eg5lbMgA2dDc9VBVHFAi8qSqwr125W9T8k6AVdc+Cs42UayNVR6AAvS1RyNUKUqvhA0BrvWPrVExWekyE0M9aU9wxgdJieXj4boOHwZfpZo1d9OpSbOLsALGOzi19CCM0mB4BdDTYn9zMOpypfE3nifDzheG4Ss13f/i6dQui4FTMMpPICAuqNdInmuVcar+u7OtcD/7d9OT0p1Wz8CF0zhlcPo03C4cxp94CvkZUNKKKKIyKKKIA5iSEJzlJQn1Fxzrnr3oLnrxzlRrkxBMyuHIWZT1iYg7ZNhqvcpnUfNLtqkE3ibKCtHgpNNeBWmNhQNXjXACSQPEwmsLTD5MjKNSCDCVegPcPSgZ3aD4nklnuLnZii18RnNrNGioTZD9Al5BVAgVEyQlqgSGJ1klWT9UJFw2iSdALk+HNBITqtXlDC5rulref6ujf3WVp4Om29Y3gkUhvEe0Rp4LWuL8dqV3Naw3Y8jTutaDAkA9dF0NPpW/lMw6jVqPxgU4jx13dbSFnZ25QYggwHGNtb9Fi+EYA6GQXTJn8zXXjkCHBEpNFIvNw8uDidJJzSIGgv8k3gAQ2m90AuL/GXtkD3tC61UuDk7tz5Oj9gqf8TgcbgnH2g7L4Pbl+DgD5rafRlxE1uHUs3tU5pO/1MMH76Ln/AKO+Kepx7BPcqhwdNoBu0+8LbfR5xJhxnEaFMgsFf1jCNIfd0f7j8FkyKpM043wb6oooqiwiiiiAOUFyC4q5aqwuQdcE4qkIrgqhiYjwlY2txluZzGy5zYDoGhM2k72OiaxdfKub4zitSji6pbMZybHmZFtN1q02JZJ0zPqMjxw3HRcPg3udOUgktgQTOxMgaaLHdp8XVpUnZSabpEPIvBMSAY2Wr1O3GKMw+oA4Ee20bED4wfJYKqK2Kce80Ru+pudgXHXwXSemjE50dS5P/g+XMrNzGpXe68udU7pI6NFucTuh4evk/wDG19OoNKjKtSD1dLvhCLg+y1VrINaiyTPtZjpEGB4Iv/TjPz4w+DGn+iFpMj8MHqsa8oy2F7f4nIGkUy/TNkN/9uaJ3Q8T29xDf8xk8sjP3KxP+AYUOk1arvANb+6YfhsJB/De4nd1Q+WgV+PRJR+UVZGest8N1+mbZ2L7YuxjqlN4GZgDg4WkTBBHO4+K2KsuWdi2ilxJjWaPa8XP8jnXPKWhdFx/HKeHb+JBqCA4TLGkxuddRquZl0kvqVFcG6GpioXIZbg3PkyGtAnM60j+UfmWKxnaZmHa80QQ6mRnc6CXNP6eXhvO61niPaSriYDzL6dUtbU0phr7AyDpMBIvc1lR7qp9Y7utnKA2TOuxsAdlsxaWMOe2Y8uplPjpBcTWfVqF+d1OmPWuDgdWuh1gdBbXqj5mU2tawWkO6kxYnckykCS4RJMsDcx0FwfcbeUKtRrnmYsbADQc4jwW1RMLmEqPzubEzYk8iBsfL4pvF91jnyYbleByLXA2HX6qmFwcZSdQZI/e+qDxDES2qz9bHhsc2py6FHvkydIvGaT3nXF/YEd1og3jc81ufoNwBdicXXiGwymer9SfgtA4bjh6um59sjQDP6/ZC7R6JeEtp4Z9UOn1z7jYZf3lYZcxbNy4kkb0oooqSwiiiiAOUxKq9qJ1XjohclHWB5V45lldrlYtJFgVJJvoi2l2YPiIWgdocK4Vi7KcrgIO0ix810nEUg65IjlIkRAuDdoki55pDGYGabw/KAW2BI2cBMbRzWrTbsc91GfUuOTG4p8nMi/fL9+aw9asS6eq2JmDL3NY3vPqEANG5cQB8Suj8J9FuGZSPrHPc8C5Y7IJ/ltJ8SfIaLr5nXBx9PyrOduqRGYwCYk9V7rpLvBpPyTnbfsx/COY5ji6k93dJ9oFpGZrosTcGdwVtjRIRPVOK6CUWvJprcK86U6h/wBsfNBxjX0xLmECQLkb9At5IWpdqKxcKgMdxzY8JGqrWqnJ1SBRMM4vGJZ6uc5kNjm4Ob9Vl64LqbTWqZhZppDdzLXJNzv9ysJiqmWrSdMQWmfMJmiS4l7u84hzp6mNP0x9laWrkxydJD+TO8gENpZmywCIDScogdSPqite2oScn82+twSOvs7IHqXOzG8F1+RMnUgGNkxgAJbERcSNBI221j3ealVGe2y7aEfmuB12kSOauyKbXE6ztuNfAeCF/Fwx0bG+usQJnTyV6zSG5naWHO0kSAhsFEIx+fJNgTAvGg357JCvTL2zfuguaY1gjMDyEclkMNh893NIpwS0fmcT8h3dOqHiMS9plt26ZIiPFRrd+id7f2Uw+Cp+raHOLWtzWm3tnffZdv8ARRiJwr27NfbwcP6L5+xbwWTFw4mBP59YGkSPiu2ehPFZqNSbGGGPeFTmXxLcLuR0xRRRYzWRRRRAHz//AOqOFg5ab8wFpAyk77TIVcB6VsM9hFak6mZtlnS8GZ0sAbg3stEZi8tKs2qw+uc4OMtHdBBBcABAGl+qUw+Ic91JrGDMCYJuCJ0iNAro44NJ0iuU5ptWzorO3uEYIc7PDQTLnPlx1EX+my8b6TqLan4c5XC9MNjvACI62iFqj8O0PINOlrqGiOehF1R+OYwgOFMNIIsG3F7ZQL3jqrXjRUshmsP2u9fxFhLS2nVHqi6TPfsHAG0zl2mwV+J8LcKjy6qXEgNcQB3pMzz5COnVanxCvkc2oyHND2vkxMtNoiOQB30M3Wd7Y8eJxTg0mJ7wO5ygfVVOKckWqTS4MfwvHjD4qjVPebTeJjcNMGOsTC7TgMfSfTztcHtP5myQRbWPZ3kGCFwar3mwQti7N+j/ABGJph8tYw6OfMuHMAC46mJ2lWZY+SjBJ1Qx6S+OMqtbSpkOFNznucDIzHKA0EWMAXItJ6LO4LvU2Hm1p94C0ztT2UrYRsvyuY6wewy2ReDIBaYvfylbbwKpOGon/wCtvyAVGTpE5fkbexa52tw49U8gXIufAhbMQsD2pP4T2xbKb+Xiqo9iNIxrv/Ef9P0Ww4Whl5SDcNOgkjXzBtyWt44/hMPJbBXMB9xq0a2k5SDGgNiurfLK8i4QR1ZrS+YjINIvsL66RuhDFWECJIE7WtcnUr3Fv7zmgZvYgC8xd1wPhcr2hwdzoLzkpkm24nQ9RMa+5Q3eiCg/IA3qOABLnFwAMAZmm0NPtaHoslToFsvquBeLht7Exr0+7op4aA0adx2a4lxEDQ63VmtMX1ECdegjpEfeslG+ZA5JcRRQVcxkCANosB8IuhGkSTFg65IP3I0RC8NN7je9za02XrSHd1ogbeKsv0VV7KNwdyAbkaj3j4roXom4q2lUe2q4D1gDQR7Mj5LSnMIyEkWInw/uPirYCk8mBLfxhlA5aD3/AFVGTlGjHwz6RUSvC6BZRptcZc1oBPWE0sBtIooogD5XFB+MdUrOa1sU3MySXOJuZNhEdEtS4KxhpMBJzOaXkEWmO6IJixuf6onCabaVAVCcvfc2wyuJmBINj4bLBtxZFRzhIMyDodemtltxxjGKUejLklKcm32Z/G8Bw7e6KhaZsS8zfpt8OaFh+y1K2YtOabl3KY/N4KmG4c149bncWk3baZz3vvsnK+YCKZPdMxIJi+0ydeSnS9FVteRTjfCRRoEsa0g/mDr76i4NihdsHRii4j2g06g6t6JmviKr8LUPQzfcOHnpNvJK9rHZjSdF3UaDnHmTTKql9yZfj5VCP+LsLcokE9PLWV3fh+JYabCwjIWNLY0yQMseFh0hfNpC6X2IZVaxjXYh9NtQEtpgNcLTL3Z2uDAS0iQJMEmBBMWpZHXoEoYV+zPekTFtGDqNJ71QtDOrmnM5w8BYnm7qsb2TdmwdE/yke5zgsZ2j4eKxqPbWfUqU2kkOcHtcwamm4NbGWZLYiASDZP8AYZ04JnQuHxn6qvNBwVSDep8ozuVYTtJhZYXcwREcmvufeAs8GJHjAHqiCQJkDr4LOmM5biL0G9D9StowfCs9P8V3dLg8gEXBaIOk26zutZqN/AI5OPzW28LxM0qbpjuNEkX0i1vuF1HHcVylSD0WtoMOUTJ1IBMXAgEjmBCB61zidDuDeI66f2XlfGDXNJ10tYwbfZSj8WZho3kdDBJttvzUkkuihu+x6nii0QTpMA6CPDXkUCpiS72ZgaEnXTbTUJWjQzRrpyIGs2jW6dZVa3efK2+23xUiNg6eGmJJJ2tcix+SfwotYm1omZ8SdNUp6w2trrGxvEncapqg3NMmxFxqJG56IYIJWMtLWkXnTmba+PJbP2LwPra9HNHtNcfISVrAAEaZRJJiAFsnYCqalfDlp1LXA9ALqjJ0acfZ25RRRYTWRRRRAHyKe9QqNJa1rXy2mHz3pgwH94Jmvg2NrhzhZzGkFsWMAEZQYIiPGUD/AAGo8hxpywuJkOzNiTYOJJB8Vn+Hdnz7bz7OjjeRAgT5fcLdjxqlf9sx5Mjt1/QHh3B2+oeDU9XmlzBczlE5jJteNFkaHAhma51e5gGADbS0+SA/h1d7gJOVwuZ2gTHv2TdPs+cjmuqPIzZmmzoIJIjnbbwRLGl5/kUZtrr+DH8T7PgMef4ju9+xBuDfZwH3usF2iYPV4Yg5vwGDNBvlcG6++yynaeDhzE316G0a9FhcTVnA4bmBUE+FRxhVTVFuN2a9Us7zXROB4j1opPpQ5zaeRzb5mENLA8NaC4iIIc0GHAzFp53X9op7B2aPep48jxzbQZYKcVZvvGK3qc76jgaj6Xq2t7weXPp+re97Xd4ANzGXAFxIgRMU9H1T/tnDlUd8mrTWNJMASTsNT5bp/g2JfTa9rXO1LyBsBvcwVHK3l7IxSiqR0zPGqxPHH03tb+I0FhmJBnnosDwzhuIxbXPpMc9rTBJfTp3gG0kTYj3pHiuDxFC1Wk9gOhfmc0+DtCqFiXslb7owzh+E/o4rI8NoPNFhzAAgAa6CbJWq38I2jVN8G4nTZRa1xvfxFzoTzgaLoKlX6KZq4/7G/wCFE6m55bSDaenyKN6g/lZO+Y3k3FgLBC/6io2IbeNZIuLj5aq7u0gIhrN7QOc+SN3or2+wlPCu0MmROuoG1jOxTRwgaJty+wRPzSGGxlUuaXiBc3gc7a+KaNcuhuhmx2RbCkEjMRAgfA+SM1kFt5jYC1j0+qq8Ad1uaSC10wL6928nyKrhq7nfhsu+eoABAuTy0T6Qds9xuHzioMxDGNcSSbT+Uc4m/uT/AKNcaKT6RzAhj9RymEjjC31bqbTmmS536nxp4D6KdiqJaMrxdju8edwQR5LK7k78UalSVeT6VBXqHQcC1pGhAj3IiymgiiiiAPmDCte1tniCBIIzA2E6fPRM1a7hAJIiYABAEdCJvPzWLomo4d5shrQJ7vW880//AAfORO1iPy7zbRdSjl2eu4uRLsxi+hmLNuPirjioBN7ZxOUxqXEW2NtdkPG4cZTIE3scuxbcn4ob8I0l1j7Q0HUzMdD8UUFtC3EcZTqh2neLp735soiJHMc1gqdN9TDMaBDWPq942EloIbPPU/3Wxjh1MEQJvsC20C1zfQ3WMGCBENc9rSbtDiL7GJvofcqsuNyXBbiyqL5Rq1bVbR2N7P8A8ZVFPNla1uZx1dlBAIaNzfy16LXq2DdmgAyr4Ku+mZGZpabOEgtPQ6qiSe5mptNHeMDwqlhmltFobA9sQXHxqanygdFzLjVMNx+JAsHF52/OA75lDw3bnFADNUzj+em1x83QHH3rHV+IvqVHYhz6YdUc7UgdDDBMDYeCjTXYN30dC9GGK/7V7RMiq6Y/mYzKf+LvcmO0/bGjRDqbS2s9wLTTEFgkEfiRbf2bnnC5WOI+ra4NqyHQHMaagDh10BjkVRvFGN0At0P1KlGKb5YXJKkh2oyKZHRecJq0G0mmox+Yl3eGW8RAE66hIVuKOqCAQ0I1CMtNkNIDydQCcwEze2nVXzkuNpWo8VIyk4dwgPe2CWyWtNgJ1YfKOqdwuDpA2q0zGoeXC06QbGFr1VrjRYzKYD3PJvBmBGnIJqri6ZFe3/kc0tPdsBqRfnZQ3vyweOL6T/sz7+FuLQKdSiLH840F+RsJ+KtheHNZGavRmW6OJudrD4rXKVZmSmCXSG1c8akk/h3915TDMaC/Dui7Iz3aZyk96AbkiyPqP2geFembEcRh2HvVTUM2axkXNgJd4SIS3+MAgCmz1NJxdmM992UgETrusaxtV1N2Wi4A1A+SCAADMbdNJ3TtLDtpw97xUfq0RDWkmZG8p/KXYvjHrgYwvdALxE2Y07A6uPkYV+CYkurGbAt9+VxHyIS+Yky4mfuCE7gQPXbWB/5R+yk40itSuX4PonhFTNQpEfob8gm1jezpnC0o/QFklgNxFFFEAfM+ApvaxwcY5wLcyR7/ALsjeuEki40s6wsNelvFIt4814eGjX+Q7gacygVeJGfZ1nlvfl5eS6a5OY+DJYutb2j13sQ25Gmw+9RnFwba5xcae1qDH0WP/jajgZJ0FwHb2025SpUqOOa7j3g6wtEybxdMjYUuI1Jvm91rW8PgsdimQGmTIO889Ou6fcHEGMxu74i4F/lzSRwBymZ7p0066eG9kpWwVIwrnXOo5c/2VWgXuYM6R1jZZh3B4cZHy/m/cI9HhGndPnHNseHtKvay76iRrNfDuvAMBLeqPJbu7hmZuloF5Gp8dD5pB/BxnFibmRv7MgXAEqDw2TWejW24Qpmlwwn97LY/8PA1B3GgaRprtoV5Tw0GIOxt/qbe1tyrI4UiD1DEMNgACD8Df6fVGZg2zemCA73XuO70TTgYixiIBgajY+PNCfTMb67kWmNJ0Vu2ircyjKbWzlEFwLZBm4EzFuXxV4AFspBixEjU6AwQZVhhydBoRfW0kaeCLh8IY9mYgbiDyny8kUJsJhKozwGA+LGxzNonSU/SLqTXZXU2Am2RhGo3Jv7+SDVpZWmYmxHezRafP37pfEvdUl21tOUjWNfFJkk2hg457gZdIsZNthp0VPUGTJPMSI/sF7So20JI3/a0clV9YRI+WnO3KyEqE3fZakTpPW3VXweIBrmTEFo8ZBhDoD7/AHXjmxUY46WnqWm3wKjInFn0J2FxGfBs/lke5bAtQ9GVecKR+l5+K29c+XZ0F0RRRRRGfMuGdRY7uAGQO9ESIN4jfWVdtVpaII5Ex7tpG61XBuc2wAhsjU3jc9UxRxhFt77nXX910Yy8nOmqdG106DQ25IhusgA3Omlv3VqrWgHKRZl50OXnfcbiy1qhi3GNIBjre49xRRxNxE6TLTAHhYaclKyBsYIl4ge1MOvIymL/AGChPonvd1hBOhac0XtcWuPfZY7D8RfEuJMhu/gDt1Q6GOd3wHOiwvGtzYREQnYGZc0guAm4nQQO8wXGxsVZoMwSToW5iAYGWdTffTosdT4gC4G4MDwsZ521PvRaeK3EyBO0Gx2IMFFjMkyq0CTlAMAnYmIBjy36pDEUQYOYEhwuJInKbkaxCZw1ZztBEgGJtvMgBDfVuW9WEax7Q1JMlKxtWhOrhySb7nVpB70EA3B2JQxhAYPdd8+c23ssi+sYnk4AyBYhrtI1+CrSqmcp9rfkbfDQqW4jtQk/Cw3QQP5TqCdZtyv1Co3CQTl3Fh3ZOWBEzfyTdCo178u5iZAgl2Ui4I3KsaRMEnRpJI3vy0n3JWPaKtwZAMNi5EQBPsuEg673n91ep3TZ25tIIvJNxoAUVj5DsoAiDfkSRtrbnKA+r3o0mQIAGnPpcosBTFNJnMSIAjTrcHQq7WhpO5H5YgHUTHK4XlV/ey7lutxdpIQQZJtsJud9PHzQIOap6zYzaAgh0OMgzz8/hqhVDE6/1BB8tVelSkyOqYi7nxvHMfuoaslo1ubczAKAyqJ3RSSXsA/V/wDkqMuETi7Z2n0S15p1m8nD5Lf1zD0P1iX1xzAPyC6eufP7joQ6IooooEj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460375" y="178366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More precise endpoint determination due to electronic information storage on </a:t>
            </a:r>
            <a:r>
              <a:rPr lang="en-US" sz="2400" dirty="0" smtClean="0">
                <a:solidFill>
                  <a:schemeClr val="tx2"/>
                </a:solidFill>
              </a:rPr>
              <a:t>device</a:t>
            </a:r>
          </a:p>
          <a:p>
            <a:pPr marL="285750" indent="-285750" algn="l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tx2"/>
              </a:solidFill>
            </a:endParaRPr>
          </a:p>
          <a:p>
            <a:pPr marL="285750" indent="-28575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Compliance is easier to measure in device trials than in drug trials</a:t>
            </a:r>
          </a:p>
          <a:p>
            <a:pPr marL="285750" indent="-285750" algn="l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tx2"/>
              </a:solidFill>
            </a:endParaRPr>
          </a:p>
          <a:p>
            <a:pPr marL="285750" indent="-28575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Consideration of recurrent episodes may provide increased statistical power and hence fewer </a:t>
            </a:r>
            <a:r>
              <a:rPr lang="en-US" sz="2400" dirty="0" smtClean="0">
                <a:solidFill>
                  <a:schemeClr val="tx2"/>
                </a:solidFill>
              </a:rPr>
              <a:t>patients</a:t>
            </a:r>
          </a:p>
          <a:p>
            <a:pPr marL="285750" indent="-285750" algn="l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tx2"/>
              </a:solidFill>
            </a:endParaRPr>
          </a:p>
          <a:p>
            <a:pPr marL="285750" indent="-28575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Device trials offer more opportunity to be Bayesian – lots of prior information re: pacemakers and defibrillators</a:t>
            </a:r>
          </a:p>
          <a:p>
            <a:pPr marL="285750" indent="-285750" algn="l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tx2"/>
              </a:solidFill>
            </a:endParaRPr>
          </a:p>
          <a:p>
            <a:pPr marL="285750" indent="-28575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Device implant studies drive revenue much more than prescription drug trials </a:t>
            </a:r>
          </a:p>
          <a:p>
            <a:pPr marL="285750" indent="-285750" algn="l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  <p:pic>
        <p:nvPicPr>
          <p:cNvPr id="21" name="Picture 2" descr="C:\Users\Gemma184\AppData\Local\Microsoft\Windows\Temporary Internet Files\Content.Outlook\BPS53G8B\NWSTC_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835986"/>
            <a:ext cx="838055" cy="97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04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42875" y="5638800"/>
            <a:ext cx="9324975" cy="1057275"/>
            <a:chOff x="-180975" y="5800725"/>
            <a:chExt cx="9324975" cy="1057275"/>
          </a:xfrm>
        </p:grpSpPr>
        <p:pic>
          <p:nvPicPr>
            <p:cNvPr id="10" name="Picture 9" descr="NIHR"/>
            <p:cNvPicPr>
              <a:picLocks noChangeAspect="1" noChangeArrowheads="1"/>
            </p:cNvPicPr>
            <p:nvPr/>
          </p:nvPicPr>
          <p:blipFill>
            <a:blip r:embed="rId3" cstate="print"/>
            <a:srcRect l="31596" b="-21622"/>
            <a:stretch>
              <a:fillRect/>
            </a:stretch>
          </p:blipFill>
          <p:spPr bwMode="auto">
            <a:xfrm>
              <a:off x="5214693" y="6116638"/>
              <a:ext cx="1831578" cy="61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" name="Group 4"/>
            <p:cNvGrpSpPr>
              <a:grpSpLocks noChangeAspect="1"/>
            </p:cNvGrpSpPr>
            <p:nvPr/>
          </p:nvGrpSpPr>
          <p:grpSpPr bwMode="auto">
            <a:xfrm>
              <a:off x="-180975" y="5800725"/>
              <a:ext cx="9324975" cy="1057275"/>
              <a:chOff x="-114" y="3654"/>
              <a:chExt cx="5874" cy="666"/>
            </a:xfrm>
          </p:grpSpPr>
          <p:sp>
            <p:nvSpPr>
              <p:cNvPr id="13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-114" y="3654"/>
                <a:ext cx="5874" cy="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" name="Freeform 5"/>
              <p:cNvSpPr>
                <a:spLocks/>
              </p:cNvSpPr>
              <p:nvPr/>
            </p:nvSpPr>
            <p:spPr bwMode="auto">
              <a:xfrm>
                <a:off x="-6" y="3711"/>
                <a:ext cx="5760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760" y="1"/>
                  </a:cxn>
                  <a:cxn ang="0">
                    <a:pos x="5760" y="7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w="5760" h="7">
                    <a:moveTo>
                      <a:pt x="0" y="0"/>
                    </a:moveTo>
                    <a:lnTo>
                      <a:pt x="5760" y="1"/>
                    </a:lnTo>
                    <a:lnTo>
                      <a:pt x="5760" y="7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A7EBB"/>
              </a:solidFill>
              <a:ln w="0" cap="flat">
                <a:solidFill>
                  <a:srgbClr val="4A7EB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" name="Rectangle 6"/>
              <p:cNvSpPr>
                <a:spLocks noChangeArrowheads="1"/>
              </p:cNvSpPr>
              <p:nvPr/>
            </p:nvSpPr>
            <p:spPr bwMode="auto">
              <a:xfrm>
                <a:off x="84" y="3710"/>
                <a:ext cx="930" cy="4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Gill Sans MT" pitchFamily="34" charset="0"/>
                    <a:cs typeface="Arial" pitchFamily="34" charset="0"/>
                  </a:rPr>
                  <a:t>LCTU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Rectangle 7"/>
              <p:cNvSpPr>
                <a:spLocks noChangeArrowheads="1"/>
              </p:cNvSpPr>
              <p:nvPr/>
            </p:nvSpPr>
            <p:spPr bwMode="auto">
              <a:xfrm>
                <a:off x="84" y="4136"/>
                <a:ext cx="1032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Gill Sans MT" pitchFamily="34" charset="0"/>
                    <a:cs typeface="Arial" pitchFamily="34" charset="0"/>
                  </a:rPr>
                  <a:t>Liverpool Clinical Trials Unit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7" name="Picture 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728" y="3834"/>
                <a:ext cx="936" cy="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9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283" y="3807"/>
                <a:ext cx="852" cy="4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9" name="Picture 2" descr="banner_bkgd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6" descr="data:image/jpeg;base64,/9j/4AAQSkZJRgABAQAAAQABAAD/2wCEAAkGBxQTEhQUExQWFRUXGBgYGBgYGRgYHRgbHBgWGBYXFxwdHCggGBwlHBcWITEhJykrLi4uFyAzODQsNygtLisBCgoKDg0OGhAQGywkHyYvLC0sLCwsLCwsLCwsLCwsLCwsLC0sLCwsLCwsLCwsLCwsLCwsLCwsLCwsLCwsLCwsLP/AABEIAIsAtQMBIgACEQEDEQH/xAAbAAABBQEBAAAAAAAAAAAAAAAEAAIDBQYHAf/EAD8QAAIBAgQDBQcCBQIEBwAAAAECEQADBBIhMQVBUQYTImFxMoGRobHB8FLRByMzQmIU4RWisvEWJFNjcoKS/8QAGgEAAgMBAQAAAAAAAAAAAAAAAgMBBAUABv/EACgRAAICAgIBAgUFAAAAAAAAAAABAhEDIRIxBEFRBRQiMmFxgZGhwf/aAAwDAQACEQMRAD8A6IxqC4fOlmmh7tYkpGwog916iDV7daoQartjEOJmvFNMn8mnqZqDhE143596dHKmkda6jhr0lp5SoyINccSq1TW0JIA1nl1ocGrfgi6M565R5aAsfmPnTcUOcqFZZcI2GYLh6gS3ibpyHl507FJczWu6NtVz/wA0FM0pB0SIhiRGvWn2xK5iYSQsnck8l+NF4ZOoyjkPznWxjSh0jMlJy7K7F8It3JgZG5Mo+oGjVmrttrblHEMvwPQjyrW8Uwy3psM1xdA7FPDmSYKZ40DbGIMc6re0mFGW26j2Tk0/SQYHuI+dV/L8ePDmu/8AB/i53y4voqrRohTQls60QlZsS+yQmrzguLgiqI0Tg7sGrGGfGQnJHkjcqa9oDhmIkRR9bCdqzMap0KlSpVJBhbWwmorzRRDChLprAkbaBLtzSh3en3TrQ5NIbDod3lE2daq796BrVhw25KzFEjnHQVl6aUmqcUx1AqaARBtUZFSXBUTVAVDS1aDgrg4dY/VcB9c37ZazjGrXs7ifEbP6zmXyYDWekgfLzp/iz45NiPJhePRd2R4bYEkzMbidQaPeJ8Q5aVDaHdgqD7z130E7U1Z5sDr02rXMsntNpHr9aquOmbUdWX5SasGb8/eqPjGIzNA2X5nmfoPjSvInWN2NwRuaK1RU1sVEBUk1lJGkyWkulNQ1IVpiQLLbhWJiK09tpE1hLDwa1vCsRmWK0vHnaopZ4VssKVKlVoqmHuUNfFFOKFu1gTNuIBdWgrx9KOvChbi86rMcij4viQiE9AT8Krf4XY93N3MxMtIDGdxqAeVXeMw4YEHnINTfw+4EtjvJAaWJHp0qxjlHg4vt0RNO0/Q1RTTaKhej7zDlQF65XSSQmOwW6aguGpXbWh7pkUpjUhhM1blO6t5B7dwS5/Sp2QHz3NVuATNdRerCfjRGMvkuzdSTRx+mPICat8QzD8bdIDDOOsww98EH30Z/x1SP6bT0lfr/ALVmw81IrUyHk5IqrFS8eDd0W97izOCIyjyMk+poJjNDhqkDedRLJKX3ErGo9D5p4NRipFqESSKKmWolNPmmxAYjyq44HiYMVT0Rg3hhT8MqkLyRtG2DClWK4j34dmwt4W8zTcVlDDNlQ5lnaZ1HlSrXUG1ZkvIk6E5oS/RLGgr7b152R6GKBrq0PdNE3DUE0hoYiAJVpgEgaafv6UImlS27oqFpnPaLO5c6UDebWo3fXeo7rxRuVgpDHNQFa9zzrULUIdBPDbwW6hPJl+E61JxBSGccwSPmftFVznpR+Pui5bW6NyMr+TAb+8RTIq4NfuLkvqTBbZiplagsLekgb1af6Oc2RwzIJZACDp7RU/3R0qFFvomckuwc3IipBcoTvaibFgb6VCTBZaJcqe29VeHxQPSj7JnajQLCw1Pio1FSAU1Cxs0rmICDMfQDqToAPM0PxDGpZUu7BR9fIdTWR4r2giSQc5BCLP8ASUwC7f8AuMCQP0g/G34uGWSWuiv5OZY4/k33CuLrkIJDPmJeNQGOuUHmAIE+VeVzDgPFmVW8ztExGkb0q3V42jCeaVnT7tC3mOtK5eqJrvlXknI9ZEiczUJNTA1A7UtjEJ/+9LNNRO5FNz+dCyaCA5/akzVGr1493pXIijxjUbt8KY71C9yiJoczV5hMaFLK/wDTcZW8ujjzBg/Gh7jUFiblHHshq1QXgz3WLRG/WsHkQdVP0ojhfFB/qLfiC/zBrvAnXn6j0qifFFwoP9S2QbZ6gGe7P2+FbzspwWyF7/K9zMCwgHdjJIYbETEb6VbxYlJ/2U8+bgt99Ge7ZYLEWrzphrNy6pAdCgDaMJjTXQzrGgE86wN7h11wTevZbms2oIKdCzHQcj5A13m9cFxGCg2x/cXgaDSM5M+fs+h51ie03CjcIZZZwujKpEzIM88sQR5Cr8ccYfajLnnlLTZhcNhFtXLRs3LlssQCS/eT5gAKDpO46b11bh/CxdKkXT3Y3ICzMbH9P/5O/Kshw/sJccy+bXmf5fvlpb08NdD4NgLVmc9xmZhqJOU6AGBuetdLFzd0DHM0qTLv/h6GzlQAbQW302M/m9c84r2lW3mFsBiujMTlRDMeJuevIV0XB37bBraQIG3OORj1Hyrgfay69vE3bbMTldsoiInxchrIbej+Wjkkr9DvmZQWvUXFuJs7FmOZuTHQDytr/b66mqZRnJ9/z5/GkgnSfT70x7uWPvOvu9PrWlihGCpFSUpSew9HygbmfTfnXleYJGYSYHSTyr2rakqEOr2X1jtR/mpG4DSp5bkZgN+cVaWe0CnzGklCLg575SSNucVzlcLIBkqZkSOe/PmYpmOtMp3MjXXQg7TrWJk+G45LSo1oefki9u/1OqYbjNt/ZcH0IqY4keVclxXELjZc/iAbTrOvr1mKe3GHU6XWX2eUjT2uZqlP4a10y5D4gvVHUzeHlUfezpXPbPaK9yuI0fqB2jqI1qb/AMSYkxltC55pnI+IHnVZ+DkTLK83F6nQEvQK8zisbY4xiYJZbCRya6Mxj/FST8eleDtI3NrIPqT9xUfI5fZfyT87h9zYG5Q1y7pWQv8AaVtIZdjrl9f8j0HxoF+Pud7kbbD48vvTI+Bk/AL8/Evc2zXqr8ZiVG7AepFY+9xdj/c3z8xzb7UHex5JBjpz939oB+dPh4DXbES89PpGhxOOBPhk+agn5itt2A4m+WClwAnKSpuCJiGIUx1E+Vc14bxBijLsodSwHMEMsTM7xzFH8G45esXRcRoIA2zQQGBKnMSToTtVlYFHoqZMzyLdHasFhkS43tOZJBfOcpjlnJ+VT28cALniysxX4lVzeuxojFcSW5hrd5QJdQQRymB+etYl+NMMd/pssqUzZwr5laM3jYmCpE6gCCI11p0MZTkw1OP38Szph7SKLdzurt265hWK5lIAElYjeKosRx2wlvPjcdcJLXFNnCjKpyOyaOssQcsg5xvVD20tEHHW9YPc4oKOYDC1d9TN1fclYbHjuc2HzAhXBJAglsoGs8geUdaltkximdw7A22w2JAZCovd6A5H9QI4a1cJOrylxfFrOWs5/F3Ci3jc0aOgPvGn3qx7P8SD8N4ffnXDXEttv7OY4f8A6Xst7qsv4x8PFyzYvTEGCfUR9QK7HLYMutnJrbk+v5p5zU2Gw0mbmi/MxUuFcKDkWTtJ5HYH4VLg8OWYl2GxJLGAuntHoB6fGrtpdim76FYukiBIAOgilTcRxMIxFs6fqIEt5wdh0HxpUXKXuDx/BSoLgME6AiJ12mB+da9u47XmDEGdfr+a1NYbSJ5xBHx+ED405HBkuJ320OsA70KWtMbe9oDOJJifX6Uy7cUhdBpM8pmP2qbELbB0nyB+Xuoe/aG88vz6UuaYcWiTCMovWiF2uJodQYdTBB5VqePcTuG5fDswCXrgCBtB4ogLsAMoEAdd6yOGJDo36WU/BgftWjxF1TxJgxGVsZJjQQ1wwW1PLKaVpbolrY7C9n7t0FmPdqdgVLH1ImB6b6VT8Z4ZdsMoYhlYFldZho9r0YaSPMda7Dj+AsL0tcW3bCjKzMFC+1m57nQzzEDlWT7S4xLITMGIa8zW1yiWUKwJKspgHMnLceRqos+RsNJHOipO5+35tTVXl+davcdxvO0rbVRAAXKAo84GpbXfT0qrKgnMYXX2VECNdutPhKTe0FJJLTBnpobyqRwNt6aDFMBCeGnW4P8ADNr/AIOrfSalsglgoj2o95IHuqLCPNwAf3K6a/5Iy/cV6QeREzp7xp586F9HI712LYDhuW+cot5hLdAxH1XSOgoVcTbZFuK0W29kv4ZEnKddNdx5Gah7JcUsXuHXLT3EViuaGMMAQD7J1PTSq7jiNibCNhmDLPhyyOYQ89CqggqeTGhxSvTF5EB9r8IDew7HRXFzD3DuAt1TbBPWGcEegoXhXY+x3jJiGbEMgDHPKDN3lwNBGrrAWZbc0V2iwlwcOP8A6loo/IgQ+w00ChgQOQUU24O/UXJRVfu7gZgXbZGAAJCoCygHfQnnQ5tActaDeIqiobNgZEYlQlkKFzMnOFMkFWMA7jWtFxz/AM3wbMBrkR45jYx66GsVgMe+e2LykuSwDsxUDLmKBbe0yN9N/juOwjB8Nfw51ytcWPJj3if8rge6gxs6PscjtKltSLjag+ysGfLNBCjbqdTERQuMxrMAoAVRsqiFHxksfM61HjLZW46HTI7L8CQPTQfOmKRyrQiiGephvOlS31pUegbZHYx2mq2m1nxLlI0IMMrCP9q9u4lculqORKPnB1mII8O3Umg7aKV+xmorSHWDSRxI922ZkZddIzLHukj0qK4yGfF9+Q20GtSsxI1APy9ajYCJiOX36fKgcfYOxWrMgwQdJ105e+rLL311GIL5gA20Z18J15SApHOqk2dARv06VadnbZuM1sasSrIInUHXnoImTyiojb0yJUtmxtdsMfZQWWey4VRBuW87rpoJDLJ9QayHFca113uXH7y5tO0Af2qB7K6nQdaP43he7unvb9ktzW23eRvoQsgRuR51n2ugEwCR1bT46evOuqKdpERtrY4vKxGo8vz8Ary5JXYg/wC//amDFN5Qegn61Gbunr9hUcgqJLlvWfyY61EQOteMD9PpXjD6/tUdkj0YKwYE6EH4Gp7mjeX7H19KFYT76LxKAHTb1E6qOQ1rjjS9isVluWwdpa2fQzFaXgeBCm7aLEC5fvZgDlzMltclueWYS8c8kVguDX8twgbiHHuj963hBOOtAANZxKFrikSCVtllYdGDKIIro6FS7IeDqXtradg19zlYqMua29t+8QgKARbIAza+KNdYqs4QAbSqyXnuJmSENyPCSVD6hFBUqBO+9b23ZS3LARtLasTroJMk68qy2P7OZHe5395bV26s20AQrnMSzGToYG1dkjyQN2VmLtLauMzuLH8xLgLZSWBCl001kEfKtL/CLiTC7dD5yGiHKtDeJwPEdzlK6eXlTbXZ/D4bxJbtkkxmdWuPPmxbXUdKtsNi3LlcqlVjxKxgNmWEAI3iZg6R7qFY69Tr9jD/AMRMF3PELygRmIce/Q1moH4Z91dF/jJhvFh8QP7lymOsSPoa50NRzjn+9WMb0QOzmlTRcA5A15TgSO5lB5c9ev5NQW3jnyH3r3EGBp0qKxS2xqQ83uX50+9QsfQU5zsPzeko+31FA2EiEV6ijUbyDGux08tdJr1hqa9wv9RfP7g0thBGMSMmVY8MeurCQB6DWhbp01qx4uPDaPMl59xEfU/Gq68dBRSIiMtCaeqenP7V7bGg99NuDb/7f9NAGOkTuaTGa8SnJ+30qUQRE0ddDMFMH2U30mVOomhlGp9KbE766VzRyC8M2W6h0AmDqOYK/f5Vv8FiwEwt4692z2zqB7SMq67AElRPnXN8No8jkdPpW1x1sCzdUCF3jlzqOgMhtQ7mGdbi3N/YzKsjQJlJ1/yMk67CveLAXLFwEhZAg3P5fiEMs5ojxAVy/srxW+cTaw5vXO6Z8pUOw0gmAQZHuNbrtee5TLb0CQFnxHnuzST6k10pUDw2W9q+LpyqzEQM2UESemY8v/iNetGNirFlf5jqqr/aD9SNvgK5M/Frww5YXXksAddI9NqojiHfVmJ9T9BQxbkc4q9HRP4g9rrWKtpaTxQRqBAUDXTzJA19axHfaR9ucUOop19yCANBIp8dHcaJbaNHIfClW2scGsC2p7sEktJJLbRG5pVNi3M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8" descr="data:image/jpeg;base64,/9j/4AAQSkZJRgABAQAAAQABAAD/2wCEAAkGBhQSERUUExQVFRQUGBgYGBUXFxUYGBgXFxgVGBcYGBYYHCYeFxokGhgVHy8gJCcpLCwsFx4xNTAqNSYrLCkBCQoKDgwOGg8PGiwkHCQsLCwsKSwwLCwsLCwsLywsLCksLC8sLCwsLCwsLCwsKSwsLCwsKSwsLCwsLCwsLCwpLP/AABEIAP4AxgMBIgACEQEDEQH/xAAcAAACAgMBAQAAAAAAAAAAAAADBAACBQYHAQj/xABBEAABAwIEAwQIBAQFAwUAAAABAAIRAyEEEjFBBVFhBiJxgQcTMpGhscHwI0JS0RRi4fEVQ3KCohYkMxc0U2PC/8QAGQEAAgMBAAAAAAAAAAAAAAAAAAECAwQF/8QAKBEAAgIBBAIBBAIDAAAAAAAAAAECEQMEEiExQVEiEzJhcaGxFIHx/9oADAMBAAIRAxEAPwDMOahOanH00Goxck6om6mhuYmi1ULEAK+rVxTRgxXFNMAApq7GopYvQxMRGMRQxetarwgQB7UNzUwQhPQAMhCcEdwQnhAC9QJaomnhKvCEM6R6N8TOGc3djz7nAH5ytsXN/RzxHLXdTJtUbb/U2SPhmXSF0MbuKOflVSZFFFFYVkUUUQBFFFEARRRRAHMixBe1HcquauQdUWc1DyI7mqppoAEWr1oRC1eZUxFIVmi69AV2NTAsGqKy8LUADcgliayIZagAD2oT0w9qCQgBZwS703UCWegZMBijSqMe3VhBHkuzYDGNq021G6OE/uPI2XEyt49HnG7mg42PeZ4/mHmL+RWrDPwZs8OLN8UUUWsxkUUUQBFFFEARRRRAHNi1UIR4XjmLkHUFixeQjPaqFqBgnNVciNCZp4UD2teSnGDl0RlKjHhqtEarKZY0t4D7J+sLw0pF/j9/FXfQ/JX9UxwKs0Jurgd2+770S7WqmUHF8likpdEIQHhMkITgojAOCAU05qEWJgKPCWe1OVAlnBBIVeFfBYo03tc0wWkEHqLrx4QSpRdCkrR2vhPERXosqN/MLjkdx704uf8Ao64xD3UXGz7t/wBQ1HmPkugLoxluVnNnHa6IooopECKKKIAiiiiAOekKpViquXIOoDKo4qxchPKQxjCt/N7vqfvRM0qRPz5LHYvHGkxkUqlSdfV5SRvJBI5/dk6OKtp0zUfLWgAnMDLQYJBAkyJ966WLG1Ffkxznyx9rIB7pnncjflfzUr4kMF2mOYAsrYDiAfTa+mTle0FsiDB0tsh4qo421VjVcFadnmZpuP6+Hj/VJ4mjHeHn57rxsh0Rb7+qM+pII5j6Kqcdyoti6YmQhkIjTZeELAagD2oTwmSEJ4SGJVAgVgm3gBKVxdMYtUal3ph5Sz3JjD8OxhpVGvbq0gjyXa8JiRUY17dHAOHgRK4UCup+j/H+swuU603Fvkbj5n3LZgl4Meoj5NnUUUWkyEUUUQBFFFEAc9JVHlekobnLjnVKPQXORajkElIY9hzIHu+wq4mmDY8wR8vP6oOFr5THP58lXCMrPzetaxha8hmUkhzYHeJPMmNBoujh+UL9GXJxIylKoBlYAAGiABYADaNh0TNRtp5LCYjFmn/lOPUEIbOKZ/8A5J/SWnW9pNuXJWWVbWO/xhuMrpExcQeXglK3EXNBLmOAvcQ4XPSCi0qjjd2vITH3HvuqV6ubu7DXlPLr/ZQm9qsnFWweGxjXCxH3zGoTBSr8C09DzFlSm9zDDrjY/e6wGpDZKA/VXzodRyBi9RK1Uw9L1SgYrUKUqJmqUtUKCQMlbx6McXFWoz9TA7zaY+TlojjdbP6Pa0Y1g/UHD/iT9FoxP5Iz5lcWdZUUUW455FFFEARRRRAHOnIZVnFCcuOdYq4IasV4CkMqE3h8YW63HxSqhKnGTi7RGUU+zKsxzDqY8RH9EJ1VmxHkCUg16MCr/wDIZV9JHtSpNgIHPf8Ap4qjacK5Kq5yqlNy7JqKXRMylRmYR7vHZDD1ZrlEYBzohRz1Sq9eBAwbnJeuUWo5KVTKBoBVclnlHqOStVyYwbnJvhmMNKo14MFpkeKx+ZWp3c0dVdiXyRTk+1ne+GY9taiyo0gh7QbGb7jyMhNLlvo97RmniDhv8suy32fEgt8dD5LqS6DVM5qdkUUUSGRRRRAHN3FCcrOcqkrjs6yKOchulXe9Dz8ygZ6o1CLl6HJiDK4eg5lbMgA2dDc9VBVHFAi8qSqwr125W9T8k6AVdc+Cs42UayNVR6AAvS1RyNUKUqvhA0BrvWPrVExWekyE0M9aU9wxgdJieXj4boOHwZfpZo1d9OpSbOLsALGOzi19CCM0mB4BdDTYn9zMOpypfE3nifDzheG4Ss13f/i6dQui4FTMMpPICAuqNdInmuVcar+u7OtcD/7d9OT0p1Wz8CF0zhlcPo03C4cxp94CvkZUNKKKKIyKKKIA5iSEJzlJQn1Fxzrnr3oLnrxzlRrkxBMyuHIWZT1iYg7ZNhqvcpnUfNLtqkE3ibKCtHgpNNeBWmNhQNXjXACSQPEwmsLTD5MjKNSCDCVegPcPSgZ3aD4nklnuLnZii18RnNrNGioTZD9Al5BVAgVEyQlqgSGJ1klWT9UJFw2iSdALk+HNBITqtXlDC5rulref6ujf3WVp4Om29Y3gkUhvEe0Rp4LWuL8dqV3Naw3Y8jTutaDAkA9dF0NPpW/lMw6jVqPxgU4jx13dbSFnZ25QYggwHGNtb9Fi+EYA6GQXTJn8zXXjkCHBEpNFIvNw8uDidJJzSIGgv8k3gAQ2m90AuL/GXtkD3tC61UuDk7tz5Oj9gqf8TgcbgnH2g7L4Pbl+DgD5rafRlxE1uHUs3tU5pO/1MMH76Ln/AKO+Kepx7BPcqhwdNoBu0+8LbfR5xJhxnEaFMgsFf1jCNIfd0f7j8FkyKpM043wb6oooqiwiiiiAOUFyC4q5aqwuQdcE4qkIrgqhiYjwlY2txluZzGy5zYDoGhM2k72OiaxdfKub4zitSji6pbMZybHmZFtN1q02JZJ0zPqMjxw3HRcPg3udOUgktgQTOxMgaaLHdp8XVpUnZSabpEPIvBMSAY2Wr1O3GKMw+oA4Ee20bED4wfJYKqK2Kce80Ru+pudgXHXwXSemjE50dS5P/g+XMrNzGpXe68udU7pI6NFucTuh4evk/wDG19OoNKjKtSD1dLvhCLg+y1VrINaiyTPtZjpEGB4Iv/TjPz4w+DGn+iFpMj8MHqsa8oy2F7f4nIGkUy/TNkN/9uaJ3Q8T29xDf8xk8sjP3KxP+AYUOk1arvANb+6YfhsJB/De4nd1Q+WgV+PRJR+UVZGest8N1+mbZ2L7YuxjqlN4GZgDg4WkTBBHO4+K2KsuWdi2ilxJjWaPa8XP8jnXPKWhdFx/HKeHb+JBqCA4TLGkxuddRquZl0kvqVFcG6GpioXIZbg3PkyGtAnM60j+UfmWKxnaZmHa80QQ6mRnc6CXNP6eXhvO61niPaSriYDzL6dUtbU0phr7AyDpMBIvc1lR7qp9Y7utnKA2TOuxsAdlsxaWMOe2Y8uplPjpBcTWfVqF+d1OmPWuDgdWuh1gdBbXqj5mU2tawWkO6kxYnckykCS4RJMsDcx0FwfcbeUKtRrnmYsbADQc4jwW1RMLmEqPzubEzYk8iBsfL4pvF91jnyYbleByLXA2HX6qmFwcZSdQZI/e+qDxDES2qz9bHhsc2py6FHvkydIvGaT3nXF/YEd1og3jc81ufoNwBdicXXiGwymer9SfgtA4bjh6um59sjQDP6/ZC7R6JeEtp4Z9UOn1z7jYZf3lYZcxbNy4kkb0oooqSwiiiiAOUxKq9qJ1XjohclHWB5V45lldrlYtJFgVJJvoi2l2YPiIWgdocK4Vi7KcrgIO0ix810nEUg65IjlIkRAuDdoki55pDGYGabw/KAW2BI2cBMbRzWrTbsc91GfUuOTG4p8nMi/fL9+aw9asS6eq2JmDL3NY3vPqEANG5cQB8Suj8J9FuGZSPrHPc8C5Y7IJ/ltJ8SfIaLr5nXBx9PyrOduqRGYwCYk9V7rpLvBpPyTnbfsx/COY5ji6k93dJ9oFpGZrosTcGdwVtjRIRPVOK6CUWvJprcK86U6h/wBsfNBxjX0xLmECQLkb9At5IWpdqKxcKgMdxzY8JGqrWqnJ1SBRMM4vGJZ6uc5kNjm4Ob9Vl64LqbTWqZhZppDdzLXJNzv9ysJiqmWrSdMQWmfMJmiS4l7u84hzp6mNP0x9laWrkxydJD+TO8gENpZmywCIDScogdSPqite2oScn82+twSOvs7IHqXOzG8F1+RMnUgGNkxgAJbERcSNBI221j3ealVGe2y7aEfmuB12kSOauyKbXE6ztuNfAeCF/Fwx0bG+usQJnTyV6zSG5naWHO0kSAhsFEIx+fJNgTAvGg357JCvTL2zfuguaY1gjMDyEclkMNh893NIpwS0fmcT8h3dOqHiMS9plt26ZIiPFRrd+id7f2Uw+Cp+raHOLWtzWm3tnffZdv8ARRiJwr27NfbwcP6L5+xbwWTFw4mBP59YGkSPiu2ehPFZqNSbGGGPeFTmXxLcLuR0xRRRYzWRRRRAHz//AOqOFg5ab8wFpAyk77TIVcB6VsM9hFak6mZtlnS8GZ0sAbg3stEZi8tKs2qw+uc4OMtHdBBBcABAGl+qUw+Ic91JrGDMCYJuCJ0iNAro44NJ0iuU5ptWzorO3uEYIc7PDQTLnPlx1EX+my8b6TqLan4c5XC9MNjvACI62iFqj8O0PINOlrqGiOehF1R+OYwgOFMNIIsG3F7ZQL3jqrXjRUshmsP2u9fxFhLS2nVHqi6TPfsHAG0zl2mwV+J8LcKjy6qXEgNcQB3pMzz5COnVanxCvkc2oyHND2vkxMtNoiOQB30M3Wd7Y8eJxTg0mJ7wO5ygfVVOKckWqTS4MfwvHjD4qjVPebTeJjcNMGOsTC7TgMfSfTztcHtP5myQRbWPZ3kGCFwar3mwQti7N+j/ABGJph8tYw6OfMuHMAC46mJ2lWZY+SjBJ1Qx6S+OMqtbSpkOFNznucDIzHKA0EWMAXItJ6LO4LvU2Hm1p94C0ztT2UrYRsvyuY6wewy2ReDIBaYvfylbbwKpOGon/wCtvyAVGTpE5fkbexa52tw49U8gXIufAhbMQsD2pP4T2xbKb+Xiqo9iNIxrv/Ef9P0Ww4Whl5SDcNOgkjXzBtyWt44/hMPJbBXMB9xq0a2k5SDGgNiurfLK8i4QR1ZrS+YjINIvsL66RuhDFWECJIE7WtcnUr3Fv7zmgZvYgC8xd1wPhcr2hwdzoLzkpkm24nQ9RMa+5Q3eiCg/IA3qOABLnFwAMAZmm0NPtaHoslToFsvquBeLht7Exr0+7op4aA0adx2a4lxEDQ63VmtMX1ECdegjpEfeslG+ZA5JcRRQVcxkCANosB8IuhGkSTFg65IP3I0RC8NN7je9za02XrSHd1ogbeKsv0VV7KNwdyAbkaj3j4roXom4q2lUe2q4D1gDQR7Mj5LSnMIyEkWInw/uPirYCk8mBLfxhlA5aD3/AFVGTlGjHwz6RUSvC6BZRptcZc1oBPWE0sBtIooogD5XFB+MdUrOa1sU3MySXOJuZNhEdEtS4KxhpMBJzOaXkEWmO6IJixuf6onCabaVAVCcvfc2wyuJmBINj4bLBtxZFRzhIMyDodemtltxxjGKUejLklKcm32Z/G8Bw7e6KhaZsS8zfpt8OaFh+y1K2YtOabl3KY/N4KmG4c149bncWk3baZz3vvsnK+YCKZPdMxIJi+0ydeSnS9FVteRTjfCRRoEsa0g/mDr76i4NihdsHRii4j2g06g6t6JmviKr8LUPQzfcOHnpNvJK9rHZjSdF3UaDnHmTTKql9yZfj5VCP+LsLcokE9PLWV3fh+JYabCwjIWNLY0yQMseFh0hfNpC6X2IZVaxjXYh9NtQEtpgNcLTL3Z2uDAS0iQJMEmBBMWpZHXoEoYV+zPekTFtGDqNJ71QtDOrmnM5w8BYnm7qsb2TdmwdE/yke5zgsZ2j4eKxqPbWfUqU2kkOcHtcwamm4NbGWZLYiASDZP8AYZ04JnQuHxn6qvNBwVSDep8ozuVYTtJhZYXcwREcmvufeAs8GJHjAHqiCQJkDr4LOmM5biL0G9D9StowfCs9P8V3dLg8gEXBaIOk26zutZqN/AI5OPzW28LxM0qbpjuNEkX0i1vuF1HHcVylSD0WtoMOUTJ1IBMXAgEjmBCB61zidDuDeI66f2XlfGDXNJ10tYwbfZSj8WZho3kdDBJttvzUkkuihu+x6nii0QTpMA6CPDXkUCpiS72ZgaEnXTbTUJWjQzRrpyIGs2jW6dZVa3efK2+23xUiNg6eGmJJJ2tcix+SfwotYm1omZ8SdNUp6w2trrGxvEncapqg3NMmxFxqJG56IYIJWMtLWkXnTmba+PJbP2LwPra9HNHtNcfISVrAAEaZRJJiAFsnYCqalfDlp1LXA9ALqjJ0acfZ25RRRYTWRRRRAHyKe9QqNJa1rXy2mHz3pgwH94Jmvg2NrhzhZzGkFsWMAEZQYIiPGUD/AAGo8hxpywuJkOzNiTYOJJB8Vn+Hdnz7bz7OjjeRAgT5fcLdjxqlf9sx5Mjt1/QHh3B2+oeDU9XmlzBczlE5jJteNFkaHAhma51e5gGADbS0+SA/h1d7gJOVwuZ2gTHv2TdPs+cjmuqPIzZmmzoIJIjnbbwRLGl5/kUZtrr+DH8T7PgMef4ju9+xBuDfZwH3usF2iYPV4Yg5vwGDNBvlcG6++yynaeDhzE316G0a9FhcTVnA4bmBUE+FRxhVTVFuN2a9Us7zXROB4j1opPpQ5zaeRzb5mENLA8NaC4iIIc0GHAzFp53X9op7B2aPep48jxzbQZYKcVZvvGK3qc76jgaj6Xq2t7weXPp+re97Xd4ANzGXAFxIgRMU9H1T/tnDlUd8mrTWNJMASTsNT5bp/g2JfTa9rXO1LyBsBvcwVHK3l7IxSiqR0zPGqxPHH03tb+I0FhmJBnnosDwzhuIxbXPpMc9rTBJfTp3gG0kTYj3pHiuDxFC1Wk9gOhfmc0+DtCqFiXslb7owzh+E/o4rI8NoPNFhzAAgAa6CbJWq38I2jVN8G4nTZRa1xvfxFzoTzgaLoKlX6KZq4/7G/wCFE6m55bSDaenyKN6g/lZO+Y3k3FgLBC/6io2IbeNZIuLj5aq7u0gIhrN7QOc+SN3or2+wlPCu0MmROuoG1jOxTRwgaJty+wRPzSGGxlUuaXiBc3gc7a+KaNcuhuhmx2RbCkEjMRAgfA+SM1kFt5jYC1j0+qq8Ad1uaSC10wL6928nyKrhq7nfhsu+eoABAuTy0T6Qds9xuHzioMxDGNcSSbT+Uc4m/uT/AKNcaKT6RzAhj9RymEjjC31bqbTmmS536nxp4D6KdiqJaMrxdju8edwQR5LK7k78UalSVeT6VBXqHQcC1pGhAj3IiymgiiiiAPmDCte1tniCBIIzA2E6fPRM1a7hAJIiYABAEdCJvPzWLomo4d5shrQJ7vW880//AAfORO1iPy7zbRdSjl2eu4uRLsxi+hmLNuPirjioBN7ZxOUxqXEW2NtdkPG4cZTIE3scuxbcn4ob8I0l1j7Q0HUzMdD8UUFtC3EcZTqh2neLp735soiJHMc1gqdN9TDMaBDWPq942EloIbPPU/3Wxjh1MEQJvsC20C1zfQ3WMGCBENc9rSbtDiL7GJvofcqsuNyXBbiyqL5Rq1bVbR2N7P8A8ZVFPNla1uZx1dlBAIaNzfy16LXq2DdmgAyr4Ku+mZGZpabOEgtPQ6qiSe5mptNHeMDwqlhmltFobA9sQXHxqanygdFzLjVMNx+JAsHF52/OA75lDw3bnFADNUzj+em1x83QHH3rHV+IvqVHYhz6YdUc7UgdDDBMDYeCjTXYN30dC9GGK/7V7RMiq6Y/mYzKf+LvcmO0/bGjRDqbS2s9wLTTEFgkEfiRbf2bnnC5WOI+ra4NqyHQHMaagDh10BjkVRvFGN0At0P1KlGKb5YXJKkh2oyKZHRecJq0G0mmox+Yl3eGW8RAE66hIVuKOqCAQ0I1CMtNkNIDydQCcwEze2nVXzkuNpWo8VIyk4dwgPe2CWyWtNgJ1YfKOqdwuDpA2q0zGoeXC06QbGFr1VrjRYzKYD3PJvBmBGnIJqri6ZFe3/kc0tPdsBqRfnZQ3vyweOL6T/sz7+FuLQKdSiLH840F+RsJ+KtheHNZGavRmW6OJudrD4rXKVZmSmCXSG1c8akk/h3915TDMaC/Dui7Iz3aZyk96AbkiyPqP2geFembEcRh2HvVTUM2axkXNgJd4SIS3+MAgCmz1NJxdmM992UgETrusaxtV1N2Wi4A1A+SCAADMbdNJ3TtLDtpw97xUfq0RDWkmZG8p/KXYvjHrgYwvdALxE2Y07A6uPkYV+CYkurGbAt9+VxHyIS+Yky4mfuCE7gQPXbWB/5R+yk40itSuX4PonhFTNQpEfob8gm1jezpnC0o/QFklgNxFFFEAfM+ApvaxwcY5wLcyR7/ALsjeuEki40s6wsNelvFIt4814eGjX+Q7gacygVeJGfZ1nlvfl5eS6a5OY+DJYutb2j13sQ25Gmw+9RnFwba5xcae1qDH0WP/jajgZJ0FwHb2025SpUqOOa7j3g6wtEybxdMjYUuI1Jvm91rW8PgsdimQGmTIO889Ou6fcHEGMxu74i4F/lzSRwBymZ7p0066eG9kpWwVIwrnXOo5c/2VWgXuYM6R1jZZh3B4cZHy/m/cI9HhGndPnHNseHtKvay76iRrNfDuvAMBLeqPJbu7hmZuloF5Gp8dD5pB/BxnFibmRv7MgXAEqDw2TWejW24Qpmlwwn97LY/8PA1B3GgaRprtoV5Tw0GIOxt/qbe1tyrI4UiD1DEMNgACD8Df6fVGZg2zemCA73XuO70TTgYixiIBgajY+PNCfTMb67kWmNJ0Vu2ircyjKbWzlEFwLZBm4EzFuXxV4AFspBixEjU6AwQZVhhydBoRfW0kaeCLh8IY9mYgbiDyny8kUJsJhKozwGA+LGxzNonSU/SLqTXZXU2Am2RhGo3Jv7+SDVpZWmYmxHezRafP37pfEvdUl21tOUjWNfFJkk2hg457gZdIsZNthp0VPUGTJPMSI/sF7So20JI3/a0clV9YRI+WnO3KyEqE3fZakTpPW3VXweIBrmTEFo8ZBhDoD7/AHXjmxUY46WnqWm3wKjInFn0J2FxGfBs/lke5bAtQ9GVecKR+l5+K29c+XZ0F0RRRRRGfMuGdRY7uAGQO9ESIN4jfWVdtVpaII5Ex7tpG61XBuc2wAhsjU3jc9UxRxhFt77nXX910Yy8nOmqdG106DQ25IhusgA3Omlv3VqrWgHKRZl50OXnfcbiy1qhi3GNIBjre49xRRxNxE6TLTAHhYaclKyBsYIl4ge1MOvIymL/AGChPonvd1hBOhac0XtcWuPfZY7D8RfEuJMhu/gDt1Q6GOd3wHOiwvGtzYREQnYGZc0guAm4nQQO8wXGxsVZoMwSToW5iAYGWdTffTosdT4gC4G4MDwsZ521PvRaeK3EyBO0Gx2IMFFjMkyq0CTlAMAnYmIBjy36pDEUQYOYEhwuJInKbkaxCZw1ZztBEgGJtvMgBDfVuW9WEax7Q1JMlKxtWhOrhySb7nVpB70EA3B2JQxhAYPdd8+c23ssi+sYnk4AyBYhrtI1+CrSqmcp9rfkbfDQqW4jtQk/Cw3QQP5TqCdZtyv1Co3CQTl3Fh3ZOWBEzfyTdCo178u5iZAgl2Ui4I3KsaRMEnRpJI3vy0n3JWPaKtwZAMNi5EQBPsuEg673n91ep3TZ25tIIvJNxoAUVj5DsoAiDfkSRtrbnKA+r3o0mQIAGnPpcosBTFNJnMSIAjTrcHQq7WhpO5H5YgHUTHK4XlV/ey7lutxdpIQQZJtsJud9PHzQIOap6zYzaAgh0OMgzz8/hqhVDE6/1BB8tVelSkyOqYi7nxvHMfuoaslo1ubczAKAyqJ3RSSXsA/V/wDkqMuETi7Z2n0S15p1m8nD5Lf1zD0P1iX1xzAPyC6eufP7joQ6IooooEj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832829" y="1285875"/>
            <a:ext cx="778986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Primary </a:t>
            </a:r>
            <a:r>
              <a:rPr lang="en-US" sz="2800" dirty="0" err="1">
                <a:solidFill>
                  <a:schemeClr val="tx2"/>
                </a:solidFill>
              </a:rPr>
              <a:t>tumour</a:t>
            </a:r>
            <a:r>
              <a:rPr lang="en-US" sz="2800" dirty="0">
                <a:solidFill>
                  <a:schemeClr val="tx2"/>
                </a:solidFill>
              </a:rPr>
              <a:t> initially drains to a specific lymph node(s) in the regional lymphatic chain</a:t>
            </a:r>
            <a:endParaRPr lang="en-US" sz="2800" u="sng" dirty="0">
              <a:solidFill>
                <a:schemeClr val="tx2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The first echelon sentinel node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302696" y="2790825"/>
            <a:ext cx="6781800" cy="2438400"/>
            <a:chOff x="1219200" y="3648075"/>
            <a:chExt cx="6781800" cy="2438400"/>
          </a:xfrm>
        </p:grpSpPr>
        <p:sp>
          <p:nvSpPr>
            <p:cNvPr id="23" name="Oval 4"/>
            <p:cNvSpPr>
              <a:spLocks noChangeArrowheads="1"/>
            </p:cNvSpPr>
            <p:nvPr/>
          </p:nvSpPr>
          <p:spPr bwMode="auto">
            <a:xfrm>
              <a:off x="1219200" y="4181475"/>
              <a:ext cx="1295400" cy="1524000"/>
            </a:xfrm>
            <a:prstGeom prst="ellipse">
              <a:avLst/>
            </a:prstGeom>
            <a:solidFill>
              <a:schemeClr val="accent1"/>
            </a:soli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en-US"/>
            </a:p>
          </p:txBody>
        </p:sp>
        <p:sp>
          <p:nvSpPr>
            <p:cNvPr id="24" name="Oval 5"/>
            <p:cNvSpPr>
              <a:spLocks noChangeArrowheads="1"/>
            </p:cNvSpPr>
            <p:nvPr/>
          </p:nvSpPr>
          <p:spPr bwMode="auto">
            <a:xfrm>
              <a:off x="5029200" y="3648075"/>
              <a:ext cx="457200" cy="762000"/>
            </a:xfrm>
            <a:prstGeom prst="ellipse">
              <a:avLst/>
            </a:prstGeom>
            <a:solidFill>
              <a:schemeClr val="accent1"/>
            </a:soli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5" name="Line 6"/>
            <p:cNvSpPr>
              <a:spLocks noChangeShapeType="1"/>
            </p:cNvSpPr>
            <p:nvPr/>
          </p:nvSpPr>
          <p:spPr bwMode="auto">
            <a:xfrm flipV="1">
              <a:off x="2590800" y="5172075"/>
              <a:ext cx="22098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" name="Oval 7"/>
            <p:cNvSpPr>
              <a:spLocks noChangeArrowheads="1"/>
            </p:cNvSpPr>
            <p:nvPr/>
          </p:nvSpPr>
          <p:spPr bwMode="auto">
            <a:xfrm>
              <a:off x="4876800" y="4791075"/>
              <a:ext cx="457200" cy="685800"/>
            </a:xfrm>
            <a:prstGeom prst="ellipse">
              <a:avLst/>
            </a:prstGeom>
            <a:solidFill>
              <a:schemeClr val="accent1"/>
            </a:soli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7" name="Line 8"/>
            <p:cNvSpPr>
              <a:spLocks noChangeShapeType="1"/>
            </p:cNvSpPr>
            <p:nvPr/>
          </p:nvSpPr>
          <p:spPr bwMode="auto">
            <a:xfrm>
              <a:off x="5580063" y="4005263"/>
              <a:ext cx="792162" cy="64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8" name="Oval 9"/>
            <p:cNvSpPr>
              <a:spLocks noChangeArrowheads="1"/>
            </p:cNvSpPr>
            <p:nvPr/>
          </p:nvSpPr>
          <p:spPr bwMode="auto">
            <a:xfrm>
              <a:off x="6324600" y="4638675"/>
              <a:ext cx="533400" cy="609600"/>
            </a:xfrm>
            <a:prstGeom prst="ellipse">
              <a:avLst/>
            </a:prstGeom>
            <a:solidFill>
              <a:schemeClr val="accent1"/>
            </a:soli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9" name="Oval 10"/>
            <p:cNvSpPr>
              <a:spLocks noChangeArrowheads="1"/>
            </p:cNvSpPr>
            <p:nvPr/>
          </p:nvSpPr>
          <p:spPr bwMode="auto">
            <a:xfrm>
              <a:off x="5715000" y="5553075"/>
              <a:ext cx="609600" cy="533400"/>
            </a:xfrm>
            <a:prstGeom prst="ellipse">
              <a:avLst/>
            </a:prstGeom>
            <a:solidFill>
              <a:schemeClr val="accent1"/>
            </a:soli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0" name="Line 11"/>
            <p:cNvSpPr>
              <a:spLocks noChangeShapeType="1"/>
            </p:cNvSpPr>
            <p:nvPr/>
          </p:nvSpPr>
          <p:spPr bwMode="auto">
            <a:xfrm flipV="1">
              <a:off x="6477000" y="5629275"/>
              <a:ext cx="990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" name="Oval 12"/>
            <p:cNvSpPr>
              <a:spLocks noChangeArrowheads="1"/>
            </p:cNvSpPr>
            <p:nvPr/>
          </p:nvSpPr>
          <p:spPr bwMode="auto">
            <a:xfrm>
              <a:off x="7467600" y="5400675"/>
              <a:ext cx="533400" cy="457200"/>
            </a:xfrm>
            <a:prstGeom prst="ellipse">
              <a:avLst/>
            </a:prstGeom>
            <a:solidFill>
              <a:schemeClr val="accent1"/>
            </a:soli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2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5029200" y="3876675"/>
              <a:ext cx="400050" cy="3619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SN</a:t>
              </a:r>
            </a:p>
          </p:txBody>
        </p:sp>
        <p:sp>
          <p:nvSpPr>
            <p:cNvPr id="33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1219200" y="4791075"/>
              <a:ext cx="1257300" cy="3619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20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TUMOUR</a:t>
              </a:r>
            </a:p>
          </p:txBody>
        </p:sp>
        <p:sp>
          <p:nvSpPr>
            <p:cNvPr id="34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4953000" y="4943475"/>
              <a:ext cx="400050" cy="3810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SN</a:t>
              </a:r>
            </a:p>
          </p:txBody>
        </p:sp>
        <p:sp>
          <p:nvSpPr>
            <p:cNvPr id="35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6553200" y="4714875"/>
              <a:ext cx="209550" cy="3619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II</a:t>
              </a:r>
            </a:p>
          </p:txBody>
        </p:sp>
        <p:sp>
          <p:nvSpPr>
            <p:cNvPr id="36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5943600" y="5629275"/>
              <a:ext cx="171450" cy="3143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II</a:t>
              </a:r>
            </a:p>
          </p:txBody>
        </p:sp>
        <p:sp>
          <p:nvSpPr>
            <p:cNvPr id="37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7543800" y="5476875"/>
              <a:ext cx="314325" cy="3619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III</a:t>
              </a:r>
            </a:p>
          </p:txBody>
        </p:sp>
        <p:sp>
          <p:nvSpPr>
            <p:cNvPr id="38" name="Line 19"/>
            <p:cNvSpPr>
              <a:spLocks noChangeShapeType="1"/>
            </p:cNvSpPr>
            <p:nvPr/>
          </p:nvSpPr>
          <p:spPr bwMode="auto">
            <a:xfrm>
              <a:off x="5257800" y="5400675"/>
              <a:ext cx="4572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" name="Line 20"/>
            <p:cNvSpPr>
              <a:spLocks noChangeShapeType="1"/>
            </p:cNvSpPr>
            <p:nvPr/>
          </p:nvSpPr>
          <p:spPr bwMode="auto">
            <a:xfrm flipV="1">
              <a:off x="2667000" y="4105275"/>
              <a:ext cx="22860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90141" y="477819"/>
            <a:ext cx="8074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tx2"/>
                </a:solidFill>
              </a:rPr>
              <a:t>Theory of the Sentinel Node or Nodes</a:t>
            </a: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41" name="Picture 2" descr="C:\Users\Gemma184\AppData\Local\Microsoft\Windows\Temporary Internet Files\Content.Outlook\BPS53G8B\NWSTC_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835986"/>
            <a:ext cx="838055" cy="97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60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3590</TotalTime>
  <Words>681</Words>
  <Application>Microsoft Office PowerPoint</Application>
  <PresentationFormat>On-screen Show (4:3)</PresentationFormat>
  <Paragraphs>118</Paragraphs>
  <Slides>11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Neoptolemos, John</dc:creator>
  <cp:lastModifiedBy>Nanson, Gemma</cp:lastModifiedBy>
  <cp:revision>36</cp:revision>
  <dcterms:created xsi:type="dcterms:W3CDTF">2006-08-16T00:00:00Z</dcterms:created>
  <dcterms:modified xsi:type="dcterms:W3CDTF">2014-05-29T08:55:09Z</dcterms:modified>
</cp:coreProperties>
</file>